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6" r:id="rId2"/>
    <p:sldId id="257" r:id="rId3"/>
    <p:sldId id="258" r:id="rId4"/>
    <p:sldId id="259" r:id="rId5"/>
    <p:sldId id="264" r:id="rId6"/>
    <p:sldId id="297" r:id="rId7"/>
    <p:sldId id="293" r:id="rId8"/>
    <p:sldId id="296" r:id="rId9"/>
    <p:sldId id="294" r:id="rId10"/>
    <p:sldId id="295" r:id="rId11"/>
    <p:sldId id="265" r:id="rId12"/>
    <p:sldId id="268" r:id="rId13"/>
    <p:sldId id="283" r:id="rId14"/>
    <p:sldId id="276" r:id="rId15"/>
    <p:sldId id="275" r:id="rId16"/>
    <p:sldId id="267" r:id="rId17"/>
    <p:sldId id="285" r:id="rId18"/>
    <p:sldId id="263" r:id="rId19"/>
    <p:sldId id="261" r:id="rId20"/>
    <p:sldId id="262" r:id="rId21"/>
    <p:sldId id="269" r:id="rId22"/>
    <p:sldId id="270" r:id="rId23"/>
    <p:sldId id="260" r:id="rId24"/>
    <p:sldId id="281" r:id="rId25"/>
    <p:sldId id="284" r:id="rId26"/>
    <p:sldId id="282" r:id="rId27"/>
    <p:sldId id="277" r:id="rId28"/>
    <p:sldId id="279" r:id="rId29"/>
    <p:sldId id="280" r:id="rId30"/>
    <p:sldId id="274" r:id="rId31"/>
    <p:sldId id="273" r:id="rId32"/>
    <p:sldId id="288" r:id="rId33"/>
    <p:sldId id="289" r:id="rId34"/>
    <p:sldId id="290" r:id="rId35"/>
    <p:sldId id="27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CC9900"/>
    <a:srgbClr val="FFFFE5"/>
    <a:srgbClr val="FFFFEB"/>
    <a:srgbClr val="FFFFD9"/>
    <a:srgbClr val="FFFFE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36018B-51F4-4B11-A7DE-10366E9A854E}" type="datetimeFigureOut">
              <a:rPr lang="en-US" smtClean="0"/>
              <a:pPr/>
              <a:t>5/1/2022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88856F-C20D-4C96-9327-E34824D07681}" type="slidenum">
              <a:rPr lang="en-US" smtClean="0"/>
              <a:pPr/>
              <a:t>‹#›</a:t>
            </a:fld>
            <a:endParaRPr lang="en-US"/>
          </a:p>
        </p:txBody>
      </p:sp>
    </p:spTree>
    <p:extLst>
      <p:ext uri="{BB962C8B-B14F-4D97-AF65-F5344CB8AC3E}">
        <p14:creationId xmlns:p14="http://schemas.microsoft.com/office/powerpoint/2010/main" val="2221153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8856F-C20D-4C96-9327-E34824D07681}" type="slidenum">
              <a:rPr lang="en-US" smtClean="0"/>
              <a:pPr/>
              <a:t>3</a:t>
            </a:fld>
            <a:endParaRPr lang="en-US"/>
          </a:p>
        </p:txBody>
      </p:sp>
    </p:spTree>
    <p:extLst>
      <p:ext uri="{BB962C8B-B14F-4D97-AF65-F5344CB8AC3E}">
        <p14:creationId xmlns:p14="http://schemas.microsoft.com/office/powerpoint/2010/main" val="305829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D3BF3-D19C-4433-912D-CC869CBF7DF4}" type="slidenum">
              <a:rPr lang="en-US" smtClean="0"/>
              <a:pPr/>
              <a:t>16</a:t>
            </a:fld>
            <a:endParaRPr lang="en-US"/>
          </a:p>
        </p:txBody>
      </p:sp>
    </p:spTree>
    <p:extLst>
      <p:ext uri="{BB962C8B-B14F-4D97-AF65-F5344CB8AC3E}">
        <p14:creationId xmlns:p14="http://schemas.microsoft.com/office/powerpoint/2010/main" val="371453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lvl1pPr>
              <a:defRPr baseline="0">
                <a:solidFill>
                  <a:schemeClr val="tx1"/>
                </a:solidFill>
              </a:defRPr>
            </a:lvl1pPr>
          </a:lstStyle>
          <a:p>
            <a:r>
              <a:rPr lang="en-US" smtClean="0"/>
              <a:t>Patient Prayer - 4/7/22</a:t>
            </a:r>
            <a:endParaRPr lang="en-US" dirty="0"/>
          </a:p>
        </p:txBody>
      </p:sp>
      <p:sp>
        <p:nvSpPr>
          <p:cNvPr id="8" name="Slide Number Placeholder 7"/>
          <p:cNvSpPr>
            <a:spLocks noGrp="1"/>
          </p:cNvSpPr>
          <p:nvPr>
            <p:ph type="sldNum" sz="quarter" idx="11"/>
          </p:nvPr>
        </p:nvSpPr>
        <p:spPr/>
        <p:txBody>
          <a:bodyPr/>
          <a:lstStyle>
            <a:lvl1pPr>
              <a:defRPr baseline="0">
                <a:solidFill>
                  <a:schemeClr val="tx1"/>
                </a:solidFill>
              </a:defRPr>
            </a:lvl1pPr>
          </a:lstStyle>
          <a:p>
            <a:fld id="{4C18ED3F-8666-4EC7-87E9-AE59DC0E76AE}" type="slidenum">
              <a:rPr lang="en-US" smtClean="0"/>
              <a:pPr/>
              <a:t>‹#›</a:t>
            </a:fld>
            <a:endParaRPr lang="en-US" dirty="0"/>
          </a:p>
        </p:txBody>
      </p:sp>
      <p:sp>
        <p:nvSpPr>
          <p:cNvPr id="9" name="Footer Placeholder 8"/>
          <p:cNvSpPr>
            <a:spLocks noGrp="1"/>
          </p:cNvSpPr>
          <p:nvPr>
            <p:ph type="ftr" sz="quarter" idx="12"/>
          </p:nvPr>
        </p:nvSpPr>
        <p:spPr/>
        <p:txBody>
          <a:bodyPr/>
          <a:lstStyle>
            <a:lvl1pPr>
              <a:defRPr baseline="0">
                <a:solidFill>
                  <a:schemeClr val="tx1"/>
                </a:solidFill>
              </a:defRPr>
            </a:lvl1pPr>
          </a:lstStyle>
          <a:p>
            <a:r>
              <a:rPr lang="en-US" dirty="0" smtClean="0"/>
              <a:t>CCHF Dr. Bill Morehouse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r>
              <a:rPr lang="en-US" smtClean="0"/>
              <a:t>Patient Prayer - 4/7/22</a:t>
            </a:r>
            <a:endParaRPr lang="en-US"/>
          </a:p>
        </p:txBody>
      </p:sp>
      <p:sp>
        <p:nvSpPr>
          <p:cNvPr id="6" name="Footer Placeholder 5"/>
          <p:cNvSpPr>
            <a:spLocks noGrp="1"/>
          </p:cNvSpPr>
          <p:nvPr>
            <p:ph type="ftr" sz="quarter" idx="11"/>
          </p:nvPr>
        </p:nvSpPr>
        <p:spPr/>
        <p:txBody>
          <a:bodyPr/>
          <a:lstStyle/>
          <a:p>
            <a:r>
              <a:rPr lang="en-US" smtClean="0"/>
              <a:t>CCHF Dr. Bill Morehouse</a:t>
            </a:r>
            <a:endParaRPr lang="en-US"/>
          </a:p>
        </p:txBody>
      </p:sp>
      <p:sp>
        <p:nvSpPr>
          <p:cNvPr id="7" name="Slide Number Placeholder 6"/>
          <p:cNvSpPr>
            <a:spLocks noGrp="1"/>
          </p:cNvSpPr>
          <p:nvPr>
            <p:ph type="sldNum" sz="quarter" idx="12"/>
          </p:nvPr>
        </p:nvSpPr>
        <p:spPr/>
        <p:txBody>
          <a:bodyPr/>
          <a:lstStyle/>
          <a:p>
            <a:fld id="{4C18ED3F-8666-4EC7-87E9-AE59DC0E76AE}"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t>Patient Prayer - 4/7/22</a:t>
            </a:r>
            <a:endParaRPr lang="en-US"/>
          </a:p>
        </p:txBody>
      </p:sp>
      <p:sp>
        <p:nvSpPr>
          <p:cNvPr id="8" name="Footer Placeholder 7"/>
          <p:cNvSpPr>
            <a:spLocks noGrp="1"/>
          </p:cNvSpPr>
          <p:nvPr>
            <p:ph type="ftr" sz="quarter" idx="11"/>
          </p:nvPr>
        </p:nvSpPr>
        <p:spPr/>
        <p:txBody>
          <a:bodyPr/>
          <a:lstStyle/>
          <a:p>
            <a:r>
              <a:rPr lang="en-US" smtClean="0"/>
              <a:t>CCHF Dr. Bill Morehouse</a:t>
            </a:r>
            <a:endParaRPr lang="en-US"/>
          </a:p>
        </p:txBody>
      </p:sp>
      <p:sp>
        <p:nvSpPr>
          <p:cNvPr id="9" name="Slide Number Placeholder 8"/>
          <p:cNvSpPr>
            <a:spLocks noGrp="1"/>
          </p:cNvSpPr>
          <p:nvPr>
            <p:ph type="sldNum" sz="quarter" idx="12"/>
          </p:nvPr>
        </p:nvSpPr>
        <p:spPr/>
        <p:txBody>
          <a:bodyPr/>
          <a:lstStyle/>
          <a:p>
            <a:fld id="{4C18ED3F-8666-4EC7-87E9-AE59DC0E76AE}"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Patient Prayer - 4/7/22</a:t>
            </a:r>
            <a:endParaRPr lang="en-US"/>
          </a:p>
        </p:txBody>
      </p:sp>
      <p:sp>
        <p:nvSpPr>
          <p:cNvPr id="4" name="Footer Placeholder 3"/>
          <p:cNvSpPr>
            <a:spLocks noGrp="1"/>
          </p:cNvSpPr>
          <p:nvPr>
            <p:ph type="ftr" sz="quarter" idx="11"/>
          </p:nvPr>
        </p:nvSpPr>
        <p:spPr/>
        <p:txBody>
          <a:bodyPr/>
          <a:lstStyle/>
          <a:p>
            <a:r>
              <a:rPr lang="en-US" smtClean="0"/>
              <a:t>CCHF Dr. Bill Morehouse</a:t>
            </a:r>
            <a:endParaRPr lang="en-US"/>
          </a:p>
        </p:txBody>
      </p:sp>
      <p:sp>
        <p:nvSpPr>
          <p:cNvPr id="5" name="Slide Number Placeholder 4"/>
          <p:cNvSpPr>
            <a:spLocks noGrp="1"/>
          </p:cNvSpPr>
          <p:nvPr>
            <p:ph type="sldNum" sz="quarter" idx="12"/>
          </p:nvPr>
        </p:nvSpPr>
        <p:spPr/>
        <p:txBody>
          <a:bodyPr/>
          <a:lstStyle/>
          <a:p>
            <a:fld id="{4C18ED3F-8666-4EC7-87E9-AE59DC0E76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Patient Prayer - 4/7/22</a:t>
            </a:r>
            <a:endParaRPr lang="en-US"/>
          </a:p>
        </p:txBody>
      </p:sp>
      <p:sp>
        <p:nvSpPr>
          <p:cNvPr id="3" name="Footer Placeholder 2"/>
          <p:cNvSpPr>
            <a:spLocks noGrp="1"/>
          </p:cNvSpPr>
          <p:nvPr>
            <p:ph type="ftr" sz="quarter" idx="11"/>
          </p:nvPr>
        </p:nvSpPr>
        <p:spPr/>
        <p:txBody>
          <a:bodyPr/>
          <a:lstStyle/>
          <a:p>
            <a:r>
              <a:rPr lang="en-US" smtClean="0"/>
              <a:t>CCHF Dr. Bill Morehouse</a:t>
            </a:r>
            <a:endParaRPr lang="en-US"/>
          </a:p>
        </p:txBody>
      </p:sp>
      <p:sp>
        <p:nvSpPr>
          <p:cNvPr id="4" name="Slide Number Placeholder 3"/>
          <p:cNvSpPr>
            <a:spLocks noGrp="1"/>
          </p:cNvSpPr>
          <p:nvPr>
            <p:ph type="sldNum" sz="quarter" idx="12"/>
          </p:nvPr>
        </p:nvSpPr>
        <p:spPr/>
        <p:txBody>
          <a:bodyPr/>
          <a:lstStyle/>
          <a:p>
            <a:fld id="{4C18ED3F-8666-4EC7-87E9-AE59DC0E76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Patient Prayer - 4/7/22</a:t>
            </a:r>
            <a:endParaRPr lang="en-US"/>
          </a:p>
        </p:txBody>
      </p:sp>
      <p:sp>
        <p:nvSpPr>
          <p:cNvPr id="6" name="Footer Placeholder 5"/>
          <p:cNvSpPr>
            <a:spLocks noGrp="1"/>
          </p:cNvSpPr>
          <p:nvPr>
            <p:ph type="ftr" sz="quarter" idx="11"/>
          </p:nvPr>
        </p:nvSpPr>
        <p:spPr/>
        <p:txBody>
          <a:bodyPr/>
          <a:lstStyle/>
          <a:p>
            <a:r>
              <a:rPr lang="en-US" smtClean="0"/>
              <a:t>CCHF Dr. Bill Morehouse</a:t>
            </a:r>
            <a:endParaRPr lang="en-US"/>
          </a:p>
        </p:txBody>
      </p:sp>
      <p:sp>
        <p:nvSpPr>
          <p:cNvPr id="7" name="Slide Number Placeholder 6"/>
          <p:cNvSpPr>
            <a:spLocks noGrp="1"/>
          </p:cNvSpPr>
          <p:nvPr>
            <p:ph type="sldNum" sz="quarter" idx="12"/>
          </p:nvPr>
        </p:nvSpPr>
        <p:spPr/>
        <p:txBody>
          <a:bodyPr/>
          <a:lstStyle/>
          <a:p>
            <a:fld id="{4C18ED3F-8666-4EC7-87E9-AE59DC0E76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Patient Prayer - 4/7/22</a:t>
            </a:r>
            <a:endParaRPr lang="en-US"/>
          </a:p>
        </p:txBody>
      </p:sp>
      <p:sp>
        <p:nvSpPr>
          <p:cNvPr id="6" name="Footer Placeholder 5"/>
          <p:cNvSpPr>
            <a:spLocks noGrp="1"/>
          </p:cNvSpPr>
          <p:nvPr>
            <p:ph type="ftr" sz="quarter" idx="11"/>
          </p:nvPr>
        </p:nvSpPr>
        <p:spPr/>
        <p:txBody>
          <a:bodyPr/>
          <a:lstStyle/>
          <a:p>
            <a:r>
              <a:rPr lang="en-US" smtClean="0"/>
              <a:t>CCHF Dr. Bill Morehouse</a:t>
            </a:r>
            <a:endParaRPr lang="en-US"/>
          </a:p>
        </p:txBody>
      </p:sp>
      <p:sp>
        <p:nvSpPr>
          <p:cNvPr id="7" name="Slide Number Placeholder 6"/>
          <p:cNvSpPr>
            <a:spLocks noGrp="1"/>
          </p:cNvSpPr>
          <p:nvPr>
            <p:ph type="sldNum" sz="quarter" idx="12"/>
          </p:nvPr>
        </p:nvSpPr>
        <p:spPr/>
        <p:txBody>
          <a:bodyPr/>
          <a:lstStyle/>
          <a:p>
            <a:fld id="{4C18ED3F-8666-4EC7-87E9-AE59DC0E76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t>Patient Prayer - 4/7/22</a:t>
            </a:r>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CCHF Dr. Bill Morehouse</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C18ED3F-8666-4EC7-87E9-AE59DC0E76AE}"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baseline="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baseline="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wmorehouse@gmail.com" TargetMode="External"/><Relationship Id="rId2" Type="http://schemas.openxmlformats.org/officeDocument/2006/relationships/hyperlink" Target="http://www.wmorehouse.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581399"/>
          </a:xfrm>
        </p:spPr>
        <p:txBody>
          <a:bodyPr/>
          <a:lstStyle/>
          <a:p>
            <a:r>
              <a:rPr lang="en-US" sz="7200" dirty="0" smtClean="0"/>
              <a:t>How to Pray</a:t>
            </a:r>
            <a:br>
              <a:rPr lang="en-US" sz="7200" dirty="0" smtClean="0"/>
            </a:br>
            <a:r>
              <a:rPr lang="en-US" sz="7200" dirty="0" smtClean="0"/>
              <a:t>“Good News”</a:t>
            </a:r>
            <a:br>
              <a:rPr lang="en-US" sz="7200" dirty="0" smtClean="0"/>
            </a:br>
            <a:r>
              <a:rPr lang="en-US" sz="7200" dirty="0" smtClean="0"/>
              <a:t>with Patients</a:t>
            </a:r>
            <a:endParaRPr lang="en-US" sz="7200" dirty="0"/>
          </a:p>
        </p:txBody>
      </p:sp>
      <p:sp>
        <p:nvSpPr>
          <p:cNvPr id="3" name="Subtitle 2"/>
          <p:cNvSpPr>
            <a:spLocks noGrp="1"/>
          </p:cNvSpPr>
          <p:nvPr>
            <p:ph type="subTitle" idx="1"/>
          </p:nvPr>
        </p:nvSpPr>
        <p:spPr>
          <a:xfrm>
            <a:off x="1371600" y="4724400"/>
            <a:ext cx="6400800" cy="1219200"/>
          </a:xfrm>
        </p:spPr>
        <p:txBody>
          <a:bodyPr>
            <a:normAutofit fontScale="92500" lnSpcReduction="20000"/>
          </a:bodyPr>
          <a:lstStyle/>
          <a:p>
            <a:r>
              <a:rPr lang="en-US" sz="3500" b="1" i="1" dirty="0">
                <a:solidFill>
                  <a:srgbClr val="C00000"/>
                </a:solidFill>
              </a:rPr>
              <a:t>Dr. Bill Morehouse</a:t>
            </a:r>
          </a:p>
          <a:p>
            <a:r>
              <a:rPr lang="en-US" b="1" dirty="0">
                <a:solidFill>
                  <a:srgbClr val="0070C0"/>
                </a:solidFill>
                <a:latin typeface="+mn-lt"/>
              </a:rPr>
              <a:t>His Branches </a:t>
            </a:r>
            <a:r>
              <a:rPr lang="en-US" b="1" dirty="0" smtClean="0">
                <a:solidFill>
                  <a:srgbClr val="0070C0"/>
                </a:solidFill>
                <a:latin typeface="+mn-lt"/>
              </a:rPr>
              <a:t>Community Health Center</a:t>
            </a:r>
            <a:endParaRPr lang="en-US" b="1" dirty="0">
              <a:solidFill>
                <a:srgbClr val="0070C0"/>
              </a:solidFill>
              <a:latin typeface="+mn-lt"/>
            </a:endParaRPr>
          </a:p>
          <a:p>
            <a:r>
              <a:rPr lang="en-US" dirty="0">
                <a:solidFill>
                  <a:schemeClr val="tx1"/>
                </a:solidFill>
              </a:rPr>
              <a:t>CCHF Conference Cincinnati, </a:t>
            </a:r>
            <a:r>
              <a:rPr lang="en-US" dirty="0" smtClean="0">
                <a:solidFill>
                  <a:schemeClr val="tx1"/>
                </a:solidFill>
              </a:rPr>
              <a:t>April 7, 2022</a:t>
            </a:r>
            <a:endParaRPr lang="en-US" dirty="0">
              <a:solidFill>
                <a:schemeClr val="tx1"/>
              </a:solidFill>
            </a:endParaRPr>
          </a:p>
          <a:p>
            <a:endParaRPr lang="en-US" dirty="0"/>
          </a:p>
        </p:txBody>
      </p:sp>
    </p:spTree>
    <p:extLst>
      <p:ext uri="{BB962C8B-B14F-4D97-AF65-F5344CB8AC3E}">
        <p14:creationId xmlns:p14="http://schemas.microsoft.com/office/powerpoint/2010/main" val="1045506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Time –</a:t>
            </a:r>
            <a:r>
              <a:rPr lang="en-US" sz="4400" dirty="0" smtClean="0"/>
              <a:t> </a:t>
            </a:r>
            <a:r>
              <a:rPr lang="en-US" sz="4400" i="1" dirty="0" smtClean="0"/>
              <a:t>Our Witness </a:t>
            </a:r>
            <a:endParaRPr lang="en-US" sz="4400" i="1" dirty="0"/>
          </a:p>
        </p:txBody>
      </p:sp>
      <p:sp>
        <p:nvSpPr>
          <p:cNvPr id="3" name="Content Placeholder 2"/>
          <p:cNvSpPr>
            <a:spLocks noGrp="1"/>
          </p:cNvSpPr>
          <p:nvPr>
            <p:ph idx="1"/>
          </p:nvPr>
        </p:nvSpPr>
        <p:spPr/>
        <p:txBody>
          <a:bodyPr>
            <a:normAutofit fontScale="85000" lnSpcReduction="10000"/>
          </a:bodyPr>
          <a:lstStyle/>
          <a:p>
            <a:pPr marL="0" indent="0" algn="ctr">
              <a:spcBef>
                <a:spcPts val="1200"/>
              </a:spcBef>
              <a:buNone/>
            </a:pPr>
            <a:r>
              <a:rPr lang="en-US" sz="3300" b="1" dirty="0" smtClean="0">
                <a:solidFill>
                  <a:srgbClr val="009999"/>
                </a:solidFill>
              </a:rPr>
              <a:t>Two Concepts that apply</a:t>
            </a:r>
          </a:p>
          <a:p>
            <a:pPr>
              <a:spcBef>
                <a:spcPts val="1200"/>
              </a:spcBef>
            </a:pPr>
            <a:r>
              <a:rPr lang="en-US" b="1" dirty="0" smtClean="0">
                <a:solidFill>
                  <a:srgbClr val="009999"/>
                </a:solidFill>
              </a:rPr>
              <a:t>Sabbath</a:t>
            </a:r>
            <a:r>
              <a:rPr lang="en-US" b="1" dirty="0" smtClean="0"/>
              <a:t> = Rest or ceasing from our own labors and trusting in Him for rest and refreshment 1 day out of 7.</a:t>
            </a:r>
            <a:r>
              <a:rPr lang="en-US" i="1" dirty="0"/>
              <a:t> </a:t>
            </a:r>
            <a:r>
              <a:rPr lang="en-US" sz="2100" i="1" dirty="0"/>
              <a:t>“There remains a Sabbath rest for the people of God, for whoever has entered God’s rest has also rested from his works as God did from his. Let us therefore strive to enter that rest</a:t>
            </a:r>
            <a:r>
              <a:rPr lang="en-US" sz="2100" i="1" dirty="0" smtClean="0"/>
              <a:t>…</a:t>
            </a:r>
            <a:r>
              <a:rPr lang="en-US" sz="2100" b="1" dirty="0" smtClean="0"/>
              <a:t>”</a:t>
            </a:r>
            <a:endParaRPr lang="en-US" sz="2000" b="1" dirty="0" smtClean="0"/>
          </a:p>
          <a:p>
            <a:pPr lvl="1">
              <a:spcBef>
                <a:spcPts val="600"/>
              </a:spcBef>
            </a:pPr>
            <a:r>
              <a:rPr lang="en-US" sz="2000" b="1" dirty="0" smtClean="0"/>
              <a:t>A minimum of 1/7 plus whenever He calls = 60 minutes out of 7 hours or 3 minutes out of 20. </a:t>
            </a:r>
          </a:p>
          <a:p>
            <a:pPr>
              <a:spcBef>
                <a:spcPts val="1200"/>
              </a:spcBef>
            </a:pPr>
            <a:r>
              <a:rPr lang="en-US" b="1" dirty="0" smtClean="0">
                <a:solidFill>
                  <a:srgbClr val="009999"/>
                </a:solidFill>
              </a:rPr>
              <a:t>Tithing</a:t>
            </a:r>
            <a:r>
              <a:rPr lang="en-US" b="1" dirty="0" smtClean="0"/>
              <a:t> = Recognizing that all comes from God and giving back to Him 1/10 of our Time, Talent, and Treasure.</a:t>
            </a:r>
          </a:p>
          <a:p>
            <a:pPr lvl="1">
              <a:spcBef>
                <a:spcPts val="600"/>
              </a:spcBef>
              <a:spcAft>
                <a:spcPts val="1200"/>
              </a:spcAft>
            </a:pPr>
            <a:r>
              <a:rPr lang="en-US" sz="2000" b="1" dirty="0" smtClean="0"/>
              <a:t>A minimum of 1/10 plus offerings whenever He prompts = 42 minutes out of 7 hours or 2 minutes out of 20.</a:t>
            </a:r>
          </a:p>
          <a:p>
            <a:pPr>
              <a:spcBef>
                <a:spcPts val="600"/>
              </a:spcBef>
              <a:spcAft>
                <a:spcPts val="1200"/>
              </a:spcAft>
            </a:pPr>
            <a:r>
              <a:rPr lang="en-US" b="1" dirty="0" smtClean="0">
                <a:solidFill>
                  <a:srgbClr val="009999"/>
                </a:solidFill>
              </a:rPr>
              <a:t>Plenty of time for prayer with each visit.</a:t>
            </a:r>
            <a:endParaRPr lang="en-US" sz="2000" b="1" dirty="0">
              <a:solidFill>
                <a:srgbClr val="009999"/>
              </a:solidFill>
            </a:endParaRPr>
          </a:p>
          <a:p>
            <a:pPr marL="0" indent="0" algn="ctr">
              <a:spcBef>
                <a:spcPts val="600"/>
              </a:spcBef>
              <a:buNone/>
            </a:pPr>
            <a:r>
              <a:rPr lang="en-US" sz="2800" b="1" dirty="0" smtClean="0"/>
              <a:t>Question: Who gets blessed? Answer: Everyone!</a:t>
            </a:r>
            <a:endParaRPr lang="en-US" sz="2800" b="1" dirty="0"/>
          </a:p>
        </p:txBody>
      </p:sp>
      <p:sp>
        <p:nvSpPr>
          <p:cNvPr id="4" name="Date Placeholder 3"/>
          <p:cNvSpPr>
            <a:spLocks noGrp="1"/>
          </p:cNvSpPr>
          <p:nvPr>
            <p:ph type="dt" sz="half" idx="10"/>
          </p:nvPr>
        </p:nvSpPr>
        <p:spPr/>
        <p:txBody>
          <a:bodyPr/>
          <a:lstStyle/>
          <a:p>
            <a:r>
              <a:rPr lang="en-US" smtClean="0"/>
              <a:t>Patient Prayer - 4/7/22</a:t>
            </a:r>
            <a:endParaRPr lang="en-US" dirty="0"/>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10</a:t>
            </a:fld>
            <a:endParaRPr lang="en-US"/>
          </a:p>
        </p:txBody>
      </p:sp>
    </p:spTree>
    <p:extLst>
      <p:ext uri="{BB962C8B-B14F-4D97-AF65-F5344CB8AC3E}">
        <p14:creationId xmlns:p14="http://schemas.microsoft.com/office/powerpoint/2010/main" val="2795779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JCAHO Mandate</a:t>
            </a:r>
            <a:endParaRPr lang="en-US" sz="4800" dirty="0"/>
          </a:p>
        </p:txBody>
      </p:sp>
      <p:sp>
        <p:nvSpPr>
          <p:cNvPr id="3" name="Content Placeholder 2"/>
          <p:cNvSpPr>
            <a:spLocks noGrp="1"/>
          </p:cNvSpPr>
          <p:nvPr>
            <p:ph sz="half" idx="2"/>
          </p:nvPr>
        </p:nvSpPr>
        <p:spPr>
          <a:xfrm>
            <a:off x="4495800" y="1828800"/>
            <a:ext cx="4191000" cy="4297363"/>
          </a:xfrm>
        </p:spPr>
        <p:txBody>
          <a:bodyPr>
            <a:normAutofit/>
          </a:bodyPr>
          <a:lstStyle/>
          <a:p>
            <a:pPr marL="0" indent="0">
              <a:buNone/>
            </a:pPr>
            <a:r>
              <a:rPr lang="en-US" sz="2200" dirty="0"/>
              <a:t>The Joint Commission requires organizations to include </a:t>
            </a:r>
            <a:r>
              <a:rPr lang="en-US" sz="2200" b="1" dirty="0">
                <a:solidFill>
                  <a:srgbClr val="009999"/>
                </a:solidFill>
              </a:rPr>
              <a:t>a spiritual assessment </a:t>
            </a:r>
            <a:r>
              <a:rPr lang="en-US" sz="2200" dirty="0"/>
              <a:t>as part of the overall assessment of a patient to determine how the patient’s spiritual outlook can affect his or her care, treatment, and services. This assessment should also determine whether more in-depth assessments are necessary</a:t>
            </a:r>
            <a:r>
              <a:rPr lang="en-US" sz="2200" dirty="0" smtClean="0"/>
              <a:t>.</a:t>
            </a:r>
            <a:endParaRPr lang="en-US" sz="2200" dirty="0"/>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11</a:t>
            </a:fld>
            <a:endParaRPr lang="en-US"/>
          </a:p>
        </p:txBody>
      </p:sp>
      <p:pic>
        <p:nvPicPr>
          <p:cNvPr id="12" name="Content Placeholder 11"/>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49044" y="1600200"/>
            <a:ext cx="3673936" cy="4525963"/>
          </a:xfrm>
        </p:spPr>
      </p:pic>
    </p:spTree>
    <p:extLst>
      <p:ext uri="{BB962C8B-B14F-4D97-AF65-F5344CB8AC3E}">
        <p14:creationId xmlns:p14="http://schemas.microsoft.com/office/powerpoint/2010/main" val="111622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JCAHO, CCHF, and You</a:t>
            </a:r>
            <a:endParaRPr lang="en-US" sz="4800" dirty="0"/>
          </a:p>
        </p:txBody>
      </p:sp>
      <p:sp>
        <p:nvSpPr>
          <p:cNvPr id="3" name="Content Placeholder 2"/>
          <p:cNvSpPr>
            <a:spLocks noGrp="1"/>
          </p:cNvSpPr>
          <p:nvPr>
            <p:ph idx="1"/>
          </p:nvPr>
        </p:nvSpPr>
        <p:spPr/>
        <p:txBody>
          <a:bodyPr>
            <a:noAutofit/>
          </a:bodyPr>
          <a:lstStyle/>
          <a:p>
            <a:pPr marL="0" indent="0" algn="ctr">
              <a:spcBef>
                <a:spcPts val="1200"/>
              </a:spcBef>
              <a:buNone/>
            </a:pPr>
            <a:r>
              <a:rPr lang="en-US" sz="2800" b="1" dirty="0" smtClean="0">
                <a:solidFill>
                  <a:srgbClr val="0070C0"/>
                </a:solidFill>
              </a:rPr>
              <a:t>Let’s read this again…</a:t>
            </a:r>
            <a:endParaRPr lang="en-US" sz="2800" b="1" dirty="0">
              <a:solidFill>
                <a:srgbClr val="0070C0"/>
              </a:solidFill>
            </a:endParaRPr>
          </a:p>
          <a:p>
            <a:pPr>
              <a:spcBef>
                <a:spcPts val="1200"/>
              </a:spcBef>
            </a:pPr>
            <a:r>
              <a:rPr lang="en-US" sz="2000" b="1" dirty="0" smtClean="0">
                <a:solidFill>
                  <a:srgbClr val="0070C0"/>
                </a:solidFill>
              </a:rPr>
              <a:t>The JCAHO Mandate: </a:t>
            </a:r>
            <a:r>
              <a:rPr lang="en-US" sz="2000" i="1" dirty="0" smtClean="0"/>
              <a:t>“The </a:t>
            </a:r>
            <a:r>
              <a:rPr lang="en-US" sz="2000" i="1" dirty="0"/>
              <a:t>Joint Commission requires organizations to include a spiritual assessment as part of the overall assessment of a patient to determine how the patient’s spiritual outlook can affect his or her care, treatment, and services. This assessment should also determine whether more in-depth assessments are necessary.”</a:t>
            </a:r>
          </a:p>
          <a:p>
            <a:pPr>
              <a:spcBef>
                <a:spcPts val="1200"/>
              </a:spcBef>
            </a:pPr>
            <a:r>
              <a:rPr lang="en-US" sz="2000" b="1" dirty="0" smtClean="0">
                <a:solidFill>
                  <a:srgbClr val="0070C0"/>
                </a:solidFill>
              </a:rPr>
              <a:t>The CCHF Movement: </a:t>
            </a:r>
            <a:r>
              <a:rPr lang="en-US" sz="2000" i="1" dirty="0" smtClean="0"/>
              <a:t>“Since </a:t>
            </a:r>
            <a:r>
              <a:rPr lang="en-US" sz="2000" i="1" dirty="0"/>
              <a:t>the 1970’s Christian health professionals committed to living out the gospel through healthcare among the poor have been exploring what that looks like in practice</a:t>
            </a:r>
            <a:r>
              <a:rPr lang="en-US" sz="2000" i="1" dirty="0" smtClean="0"/>
              <a:t>.” </a:t>
            </a:r>
            <a:r>
              <a:rPr lang="en-US" sz="2000" dirty="0" smtClean="0"/>
              <a:t>Clearly, we’re </a:t>
            </a:r>
            <a:r>
              <a:rPr lang="en-US" sz="2000" dirty="0"/>
              <a:t>called to become experts and leaders in </a:t>
            </a:r>
            <a:r>
              <a:rPr lang="en-US" sz="2000" dirty="0" smtClean="0"/>
              <a:t>this </a:t>
            </a:r>
            <a:r>
              <a:rPr lang="en-US" sz="2000" dirty="0"/>
              <a:t>area of the healing arts, which is the “care” part of medical care, </a:t>
            </a:r>
            <a:r>
              <a:rPr lang="en-US" sz="2000" dirty="0" smtClean="0"/>
              <a:t>the very </a:t>
            </a:r>
            <a:r>
              <a:rPr lang="en-US" sz="2000" dirty="0"/>
              <a:t>“art” of medicine.</a:t>
            </a:r>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12</a:t>
            </a:fld>
            <a:endParaRPr lang="en-US"/>
          </a:p>
        </p:txBody>
      </p:sp>
    </p:spTree>
    <p:extLst>
      <p:ext uri="{BB962C8B-B14F-4D97-AF65-F5344CB8AC3E}">
        <p14:creationId xmlns:p14="http://schemas.microsoft.com/office/powerpoint/2010/main" val="635673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a:t>Getting to know people</a:t>
            </a:r>
          </a:p>
        </p:txBody>
      </p:sp>
      <p:sp>
        <p:nvSpPr>
          <p:cNvPr id="3" name="Content Placeholder 2"/>
          <p:cNvSpPr>
            <a:spLocks noGrp="1"/>
          </p:cNvSpPr>
          <p:nvPr>
            <p:ph idx="1"/>
          </p:nvPr>
        </p:nvSpPr>
        <p:spPr/>
        <p:txBody>
          <a:bodyPr>
            <a:noAutofit/>
          </a:bodyPr>
          <a:lstStyle/>
          <a:p>
            <a:pPr marL="0" indent="0" algn="ctr">
              <a:spcBef>
                <a:spcPts val="1200"/>
              </a:spcBef>
              <a:buNone/>
            </a:pPr>
            <a:r>
              <a:rPr lang="en-US" sz="2800" b="1" dirty="0">
                <a:solidFill>
                  <a:srgbClr val="0070C0"/>
                </a:solidFill>
              </a:rPr>
              <a:t>Body, Soul, and Spirit</a:t>
            </a:r>
          </a:p>
          <a:p>
            <a:pPr>
              <a:spcBef>
                <a:spcPts val="1200"/>
              </a:spcBef>
            </a:pPr>
            <a:r>
              <a:rPr lang="en-US" sz="2100" dirty="0"/>
              <a:t>We pretty much know how to do the “</a:t>
            </a:r>
            <a:r>
              <a:rPr lang="en-US" sz="2100" b="1" dirty="0">
                <a:solidFill>
                  <a:srgbClr val="0070C0"/>
                </a:solidFill>
              </a:rPr>
              <a:t>body</a:t>
            </a:r>
            <a:r>
              <a:rPr lang="en-US" sz="2100" dirty="0"/>
              <a:t>” part…</a:t>
            </a:r>
          </a:p>
          <a:p>
            <a:pPr>
              <a:spcBef>
                <a:spcPts val="1200"/>
              </a:spcBef>
            </a:pPr>
            <a:r>
              <a:rPr lang="en-US" sz="2100" dirty="0"/>
              <a:t>We need to get to know </a:t>
            </a:r>
            <a:r>
              <a:rPr lang="en-US" sz="2100" dirty="0" smtClean="0"/>
              <a:t>people personally </a:t>
            </a:r>
            <a:r>
              <a:rPr lang="en-US" sz="2100" dirty="0"/>
              <a:t>– the “</a:t>
            </a:r>
            <a:r>
              <a:rPr lang="en-US" sz="2100" b="1" dirty="0">
                <a:solidFill>
                  <a:srgbClr val="0070C0"/>
                </a:solidFill>
              </a:rPr>
              <a:t>soul</a:t>
            </a:r>
            <a:r>
              <a:rPr lang="en-US" sz="2100" dirty="0"/>
              <a:t>” part – who they are, what they do, who they are related to, how they think, feel, and </a:t>
            </a:r>
            <a:r>
              <a:rPr lang="en-US" sz="2100" dirty="0" smtClean="0"/>
              <a:t>act, as well as what </a:t>
            </a:r>
            <a:r>
              <a:rPr lang="en-US" sz="2100" dirty="0"/>
              <a:t>is important to them, motivates them, </a:t>
            </a:r>
            <a:r>
              <a:rPr lang="en-US" sz="2100" dirty="0" smtClean="0"/>
              <a:t>and inhibits </a:t>
            </a:r>
            <a:r>
              <a:rPr lang="en-US" sz="2100" dirty="0"/>
              <a:t>them.</a:t>
            </a:r>
          </a:p>
          <a:p>
            <a:pPr>
              <a:spcBef>
                <a:spcPts val="1200"/>
              </a:spcBef>
            </a:pPr>
            <a:r>
              <a:rPr lang="en-US" sz="2100" dirty="0"/>
              <a:t>And we’re invited by </a:t>
            </a:r>
            <a:r>
              <a:rPr lang="en-US" sz="2100" b="1" dirty="0">
                <a:solidFill>
                  <a:srgbClr val="0070C0"/>
                </a:solidFill>
              </a:rPr>
              <a:t>JCAHO</a:t>
            </a:r>
            <a:r>
              <a:rPr lang="en-US" sz="2100" dirty="0"/>
              <a:t> and the </a:t>
            </a:r>
            <a:r>
              <a:rPr lang="en-US" sz="2100" b="1" dirty="0">
                <a:solidFill>
                  <a:srgbClr val="009999"/>
                </a:solidFill>
              </a:rPr>
              <a:t>Holy Spirit </a:t>
            </a:r>
            <a:r>
              <a:rPr lang="en-US" sz="2100" dirty="0"/>
              <a:t>to get to know them better </a:t>
            </a:r>
            <a:r>
              <a:rPr lang="en-US" sz="2100" dirty="0" smtClean="0"/>
              <a:t>and encourage them spiritually </a:t>
            </a:r>
            <a:r>
              <a:rPr lang="en-US" sz="2100" dirty="0"/>
              <a:t>– what are their hopes and fears, where do they feel weak, what are their sources of strength, do they believe in prayer, where is God in their lives and current situations, why do they think they are ill, have they found support in a faith community, etc</a:t>
            </a:r>
            <a:r>
              <a:rPr lang="en-US" sz="2100" dirty="0" smtClean="0"/>
              <a:t>.</a:t>
            </a:r>
            <a:endParaRPr lang="en-US" sz="2100" dirty="0"/>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13</a:t>
            </a:fld>
            <a:endParaRPr lang="en-US"/>
          </a:p>
        </p:txBody>
      </p:sp>
    </p:spTree>
    <p:extLst>
      <p:ext uri="{BB962C8B-B14F-4D97-AF65-F5344CB8AC3E}">
        <p14:creationId xmlns:p14="http://schemas.microsoft.com/office/powerpoint/2010/main" val="1663449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Opportunities</a:t>
            </a:r>
            <a:endParaRPr lang="en-US" sz="4800" dirty="0"/>
          </a:p>
        </p:txBody>
      </p:sp>
      <p:sp>
        <p:nvSpPr>
          <p:cNvPr id="3" name="Text Placeholder 2"/>
          <p:cNvSpPr>
            <a:spLocks noGrp="1"/>
          </p:cNvSpPr>
          <p:nvPr>
            <p:ph type="body" idx="1"/>
          </p:nvPr>
        </p:nvSpPr>
        <p:spPr/>
        <p:txBody>
          <a:bodyPr/>
          <a:lstStyle/>
          <a:p>
            <a:r>
              <a:rPr lang="en-US" b="1" dirty="0" smtClean="0">
                <a:solidFill>
                  <a:srgbClr val="0070C0"/>
                </a:solidFill>
              </a:rPr>
              <a:t>Sphere of Life</a:t>
            </a:r>
            <a:endParaRPr lang="en-US" b="1" dirty="0">
              <a:solidFill>
                <a:srgbClr val="0070C0"/>
              </a:solidFill>
            </a:endParaRPr>
          </a:p>
        </p:txBody>
      </p:sp>
      <p:sp>
        <p:nvSpPr>
          <p:cNvPr id="4" name="Text Placeholder 3"/>
          <p:cNvSpPr>
            <a:spLocks noGrp="1"/>
          </p:cNvSpPr>
          <p:nvPr>
            <p:ph type="body" sz="quarter" idx="3"/>
          </p:nvPr>
        </p:nvSpPr>
        <p:spPr/>
        <p:txBody>
          <a:bodyPr/>
          <a:lstStyle/>
          <a:p>
            <a:r>
              <a:rPr lang="en-US" b="1" dirty="0" smtClean="0">
                <a:solidFill>
                  <a:srgbClr val="0070C0"/>
                </a:solidFill>
              </a:rPr>
              <a:t>Interventions</a:t>
            </a:r>
            <a:endParaRPr lang="en-US" b="1" dirty="0">
              <a:solidFill>
                <a:srgbClr val="0070C0"/>
              </a:solidFill>
            </a:endParaRPr>
          </a:p>
        </p:txBody>
      </p:sp>
      <p:sp>
        <p:nvSpPr>
          <p:cNvPr id="5" name="Date Placeholder 4"/>
          <p:cNvSpPr>
            <a:spLocks noGrp="1"/>
          </p:cNvSpPr>
          <p:nvPr>
            <p:ph type="dt" sz="half" idx="10"/>
          </p:nvPr>
        </p:nvSpPr>
        <p:spPr/>
        <p:txBody>
          <a:bodyPr/>
          <a:lstStyle/>
          <a:p>
            <a:r>
              <a:rPr lang="en-US" smtClean="0"/>
              <a:t>Patient Prayer - 4/7/22</a:t>
            </a:r>
            <a:endParaRPr lang="en-US"/>
          </a:p>
        </p:txBody>
      </p:sp>
      <p:sp>
        <p:nvSpPr>
          <p:cNvPr id="6" name="Footer Placeholder 5"/>
          <p:cNvSpPr>
            <a:spLocks noGrp="1"/>
          </p:cNvSpPr>
          <p:nvPr>
            <p:ph type="ftr" sz="quarter" idx="11"/>
          </p:nvPr>
        </p:nvSpPr>
        <p:spPr/>
        <p:txBody>
          <a:bodyPr/>
          <a:lstStyle/>
          <a:p>
            <a:r>
              <a:rPr lang="en-US" smtClean="0"/>
              <a:t>CCHF Dr. Bill Morehouse</a:t>
            </a:r>
            <a:endParaRPr lang="en-US"/>
          </a:p>
        </p:txBody>
      </p:sp>
      <p:sp>
        <p:nvSpPr>
          <p:cNvPr id="7" name="Slide Number Placeholder 6"/>
          <p:cNvSpPr>
            <a:spLocks noGrp="1"/>
          </p:cNvSpPr>
          <p:nvPr>
            <p:ph type="sldNum" sz="quarter" idx="12"/>
          </p:nvPr>
        </p:nvSpPr>
        <p:spPr/>
        <p:txBody>
          <a:bodyPr/>
          <a:lstStyle/>
          <a:p>
            <a:fld id="{4C18ED3F-8666-4EC7-87E9-AE59DC0E76AE}" type="slidenum">
              <a:rPr lang="en-US" smtClean="0"/>
              <a:pPr/>
              <a:t>14</a:t>
            </a:fld>
            <a:endParaRPr lang="en-US"/>
          </a:p>
        </p:txBody>
      </p:sp>
      <p:sp>
        <p:nvSpPr>
          <p:cNvPr id="8" name="Content Placeholder 7"/>
          <p:cNvSpPr>
            <a:spLocks noGrp="1"/>
          </p:cNvSpPr>
          <p:nvPr>
            <p:ph sz="quarter" idx="13"/>
          </p:nvPr>
        </p:nvSpPr>
        <p:spPr/>
        <p:txBody>
          <a:bodyPr>
            <a:normAutofit/>
          </a:bodyPr>
          <a:lstStyle/>
          <a:p>
            <a:pPr>
              <a:spcBef>
                <a:spcPts val="1200"/>
              </a:spcBef>
            </a:pPr>
            <a:r>
              <a:rPr lang="en-US" sz="2200" b="1" dirty="0" smtClean="0">
                <a:solidFill>
                  <a:srgbClr val="0070C0"/>
                </a:solidFill>
              </a:rPr>
              <a:t>Body</a:t>
            </a:r>
            <a:r>
              <a:rPr lang="en-US" sz="2200" dirty="0" smtClean="0">
                <a:solidFill>
                  <a:srgbClr val="0070C0"/>
                </a:solidFill>
              </a:rPr>
              <a:t> </a:t>
            </a:r>
            <a:r>
              <a:rPr lang="en-US" sz="2200" dirty="0" smtClean="0"/>
              <a:t>(</a:t>
            </a:r>
            <a:r>
              <a:rPr lang="en-US" sz="2200" i="1" dirty="0" smtClean="0"/>
              <a:t>soma</a:t>
            </a:r>
            <a:r>
              <a:rPr lang="en-US" sz="2200" dirty="0" smtClean="0"/>
              <a:t>) – the physical aspects</a:t>
            </a:r>
          </a:p>
          <a:p>
            <a:pPr>
              <a:spcBef>
                <a:spcPts val="1200"/>
              </a:spcBef>
            </a:pPr>
            <a:r>
              <a:rPr lang="en-US" sz="2200" b="1" dirty="0" smtClean="0">
                <a:solidFill>
                  <a:srgbClr val="0070C0"/>
                </a:solidFill>
              </a:rPr>
              <a:t>Soul</a:t>
            </a:r>
            <a:r>
              <a:rPr lang="en-US" sz="2200" dirty="0" smtClean="0"/>
              <a:t> (</a:t>
            </a:r>
            <a:r>
              <a:rPr lang="en-US" sz="2200" i="1" dirty="0" smtClean="0"/>
              <a:t>psyche</a:t>
            </a:r>
            <a:r>
              <a:rPr lang="en-US" sz="2200" dirty="0" smtClean="0"/>
              <a:t>) – the “self” or mind, heart, emotions, memories, experience</a:t>
            </a:r>
          </a:p>
          <a:p>
            <a:pPr>
              <a:spcBef>
                <a:spcPts val="1200"/>
              </a:spcBef>
            </a:pPr>
            <a:r>
              <a:rPr lang="en-US" sz="2200" b="1" dirty="0" smtClean="0">
                <a:solidFill>
                  <a:srgbClr val="0070C0"/>
                </a:solidFill>
              </a:rPr>
              <a:t>Spirit</a:t>
            </a:r>
            <a:r>
              <a:rPr lang="en-US" sz="2200" dirty="0" smtClean="0"/>
              <a:t> (</a:t>
            </a:r>
            <a:r>
              <a:rPr lang="en-US" sz="2200" i="1" dirty="0" err="1" smtClean="0"/>
              <a:t>rhema</a:t>
            </a:r>
            <a:r>
              <a:rPr lang="en-US" sz="2200" dirty="0" smtClean="0"/>
              <a:t>) – our connection with God and spiritual realities</a:t>
            </a:r>
            <a:endParaRPr lang="en-US" sz="2200" dirty="0"/>
          </a:p>
        </p:txBody>
      </p:sp>
      <p:sp>
        <p:nvSpPr>
          <p:cNvPr id="9" name="Content Placeholder 8"/>
          <p:cNvSpPr>
            <a:spLocks noGrp="1"/>
          </p:cNvSpPr>
          <p:nvPr>
            <p:ph sz="quarter" idx="14"/>
          </p:nvPr>
        </p:nvSpPr>
        <p:spPr/>
        <p:txBody>
          <a:bodyPr>
            <a:normAutofit/>
          </a:bodyPr>
          <a:lstStyle/>
          <a:p>
            <a:pPr>
              <a:spcBef>
                <a:spcPts val="1200"/>
              </a:spcBef>
            </a:pPr>
            <a:r>
              <a:rPr lang="en-US" sz="2200" b="1" dirty="0" smtClean="0">
                <a:solidFill>
                  <a:srgbClr val="0070C0"/>
                </a:solidFill>
              </a:rPr>
              <a:t>Medication</a:t>
            </a:r>
            <a:r>
              <a:rPr lang="en-US" sz="2200" dirty="0" smtClean="0"/>
              <a:t>, surgery</a:t>
            </a:r>
            <a:r>
              <a:rPr lang="en-US" sz="2200" dirty="0"/>
              <a:t>, </a:t>
            </a:r>
            <a:r>
              <a:rPr lang="en-US" sz="2200" dirty="0" smtClean="0"/>
              <a:t>PT/OT, </a:t>
            </a:r>
            <a:r>
              <a:rPr lang="en-US" sz="2200" dirty="0"/>
              <a:t>lifestyle </a:t>
            </a:r>
            <a:r>
              <a:rPr lang="en-US" sz="2200" dirty="0" smtClean="0"/>
              <a:t>changes</a:t>
            </a:r>
          </a:p>
          <a:p>
            <a:pPr>
              <a:spcBef>
                <a:spcPts val="1200"/>
              </a:spcBef>
            </a:pPr>
            <a:r>
              <a:rPr lang="en-US" sz="2200" b="1" dirty="0" smtClean="0">
                <a:solidFill>
                  <a:srgbClr val="0070C0"/>
                </a:solidFill>
              </a:rPr>
              <a:t>Empathy</a:t>
            </a:r>
            <a:r>
              <a:rPr lang="en-US" sz="2200" dirty="0" smtClean="0"/>
              <a:t> and </a:t>
            </a:r>
            <a:r>
              <a:rPr lang="en-US" sz="2200" b="1" dirty="0">
                <a:solidFill>
                  <a:srgbClr val="009999"/>
                </a:solidFill>
              </a:rPr>
              <a:t>i</a:t>
            </a:r>
            <a:r>
              <a:rPr lang="en-US" sz="2200" b="1" dirty="0" smtClean="0">
                <a:solidFill>
                  <a:srgbClr val="009999"/>
                </a:solidFill>
              </a:rPr>
              <a:t>nsight</a:t>
            </a:r>
            <a:r>
              <a:rPr lang="en-US" sz="2200" dirty="0" smtClean="0"/>
              <a:t>, counseling, support, encouragement</a:t>
            </a:r>
          </a:p>
          <a:p>
            <a:pPr>
              <a:spcBef>
                <a:spcPts val="1200"/>
              </a:spcBef>
            </a:pPr>
            <a:r>
              <a:rPr lang="en-US" sz="2200" b="1" dirty="0" smtClean="0">
                <a:solidFill>
                  <a:srgbClr val="009999"/>
                </a:solidFill>
              </a:rPr>
              <a:t>Prayer</a:t>
            </a:r>
            <a:r>
              <a:rPr lang="en-US" sz="2200" dirty="0" smtClean="0"/>
              <a:t>, </a:t>
            </a:r>
            <a:r>
              <a:rPr lang="en-US" sz="2200" dirty="0"/>
              <a:t>impartation of </a:t>
            </a:r>
            <a:r>
              <a:rPr lang="en-US" sz="2200" dirty="0" smtClean="0"/>
              <a:t>living faith</a:t>
            </a:r>
            <a:r>
              <a:rPr lang="en-US" sz="2200" dirty="0"/>
              <a:t>, </a:t>
            </a:r>
            <a:r>
              <a:rPr lang="en-US" sz="2200" dirty="0" smtClean="0"/>
              <a:t>sharing Biblical perspectives/practices </a:t>
            </a:r>
            <a:endParaRPr lang="en-US" sz="2200" dirty="0"/>
          </a:p>
        </p:txBody>
      </p:sp>
      <p:sp>
        <p:nvSpPr>
          <p:cNvPr id="10" name="TextBox 9"/>
          <p:cNvSpPr txBox="1"/>
          <p:nvPr/>
        </p:nvSpPr>
        <p:spPr>
          <a:xfrm>
            <a:off x="2438400" y="5638800"/>
            <a:ext cx="4191000" cy="369332"/>
          </a:xfrm>
          <a:prstGeom prst="rect">
            <a:avLst/>
          </a:prstGeom>
          <a:noFill/>
        </p:spPr>
        <p:txBody>
          <a:bodyPr wrap="square" rtlCol="0">
            <a:spAutoFit/>
          </a:bodyPr>
          <a:lstStyle/>
          <a:p>
            <a:pPr algn="ctr"/>
            <a:r>
              <a:rPr lang="en-US" dirty="0" smtClean="0">
                <a:latin typeface="+mj-lt"/>
              </a:rPr>
              <a:t>Review Energy Balance handout</a:t>
            </a:r>
            <a:endParaRPr lang="en-US" dirty="0">
              <a:latin typeface="+mj-lt"/>
            </a:endParaRPr>
          </a:p>
        </p:txBody>
      </p:sp>
    </p:spTree>
    <p:extLst>
      <p:ext uri="{BB962C8B-B14F-4D97-AF65-F5344CB8AC3E}">
        <p14:creationId xmlns:p14="http://schemas.microsoft.com/office/powerpoint/2010/main" val="703182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Is It Ethical?</a:t>
            </a:r>
            <a:endParaRPr lang="en-US" sz="4800" dirty="0"/>
          </a:p>
        </p:txBody>
      </p:sp>
      <p:sp>
        <p:nvSpPr>
          <p:cNvPr id="3" name="Content Placeholder 2"/>
          <p:cNvSpPr>
            <a:spLocks noGrp="1"/>
          </p:cNvSpPr>
          <p:nvPr>
            <p:ph idx="1"/>
          </p:nvPr>
        </p:nvSpPr>
        <p:spPr>
          <a:xfrm>
            <a:off x="533400" y="1600200"/>
            <a:ext cx="8153400" cy="4525963"/>
          </a:xfrm>
        </p:spPr>
        <p:txBody>
          <a:bodyPr>
            <a:normAutofit/>
          </a:bodyPr>
          <a:lstStyle/>
          <a:p>
            <a:pPr>
              <a:spcBef>
                <a:spcPts val="1200"/>
              </a:spcBef>
            </a:pPr>
            <a:r>
              <a:rPr lang="en-US" sz="2200" dirty="0"/>
              <a:t>There is </a:t>
            </a:r>
            <a:r>
              <a:rPr lang="en-US" sz="2200" b="1" dirty="0" smtClean="0">
                <a:solidFill>
                  <a:srgbClr val="C00000"/>
                </a:solidFill>
              </a:rPr>
              <a:t>nothing </a:t>
            </a:r>
            <a:r>
              <a:rPr lang="en-US" sz="2200" b="1" dirty="0">
                <a:solidFill>
                  <a:srgbClr val="C00000"/>
                </a:solidFill>
              </a:rPr>
              <a:t>illegal </a:t>
            </a:r>
            <a:r>
              <a:rPr lang="en-US" sz="2200" dirty="0"/>
              <a:t>in any jurisdiction about a physician praying with a </a:t>
            </a:r>
            <a:r>
              <a:rPr lang="en-US" sz="2200" dirty="0" smtClean="0"/>
              <a:t>patient, </a:t>
            </a:r>
            <a:r>
              <a:rPr lang="en-US" sz="2200" dirty="0"/>
              <a:t>and no ethical norm that says this should be prohibited. </a:t>
            </a:r>
            <a:endParaRPr lang="en-US" sz="2200" dirty="0" smtClean="0"/>
          </a:p>
          <a:p>
            <a:pPr>
              <a:spcBef>
                <a:spcPts val="1200"/>
              </a:spcBef>
            </a:pPr>
            <a:r>
              <a:rPr lang="en-US" sz="2200" dirty="0" smtClean="0"/>
              <a:t>A recent University </a:t>
            </a:r>
            <a:r>
              <a:rPr lang="en-US" sz="2200" dirty="0"/>
              <a:t>of Chicago survey revealed that </a:t>
            </a:r>
            <a:r>
              <a:rPr lang="en-US" sz="2200" b="1" dirty="0" smtClean="0">
                <a:solidFill>
                  <a:srgbClr val="0070C0"/>
                </a:solidFill>
              </a:rPr>
              <a:t>high</a:t>
            </a:r>
            <a:r>
              <a:rPr lang="en-US" sz="2200" dirty="0" smtClean="0">
                <a:solidFill>
                  <a:srgbClr val="0070C0"/>
                </a:solidFill>
              </a:rPr>
              <a:t> </a:t>
            </a:r>
            <a:r>
              <a:rPr lang="en-US" sz="2200" b="1" dirty="0" smtClean="0">
                <a:solidFill>
                  <a:srgbClr val="0070C0"/>
                </a:solidFill>
              </a:rPr>
              <a:t>patient </a:t>
            </a:r>
            <a:r>
              <a:rPr lang="en-US" sz="2200" b="1" dirty="0">
                <a:solidFill>
                  <a:srgbClr val="0070C0"/>
                </a:solidFill>
              </a:rPr>
              <a:t>satisfaction </a:t>
            </a:r>
            <a:r>
              <a:rPr lang="en-US" sz="2200" dirty="0"/>
              <a:t>was linked to discussing religious and spiritual issues, even when the discussions had not been requested by the patient</a:t>
            </a:r>
            <a:r>
              <a:rPr lang="en-US" sz="2200" dirty="0" smtClean="0"/>
              <a:t>.</a:t>
            </a:r>
          </a:p>
          <a:p>
            <a:pPr>
              <a:spcBef>
                <a:spcPts val="1200"/>
              </a:spcBef>
            </a:pPr>
            <a:r>
              <a:rPr lang="en-US" sz="2200" b="1" dirty="0" smtClean="0">
                <a:solidFill>
                  <a:srgbClr val="009999"/>
                </a:solidFill>
              </a:rPr>
              <a:t>Perhaps the question should be: </a:t>
            </a:r>
            <a:r>
              <a:rPr lang="en-US" sz="2200" dirty="0" smtClean="0"/>
              <a:t>If you believe that prayer is a simple intervention that could help your patient, is it ethical for you to withhold it from them (especially if your group puts itself forward as faith-based)?</a:t>
            </a:r>
            <a:endParaRPr lang="en-US" sz="2200" dirty="0"/>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15</a:t>
            </a:fld>
            <a:endParaRPr lang="en-US"/>
          </a:p>
        </p:txBody>
      </p:sp>
    </p:spTree>
    <p:extLst>
      <p:ext uri="{BB962C8B-B14F-4D97-AF65-F5344CB8AC3E}">
        <p14:creationId xmlns:p14="http://schemas.microsoft.com/office/powerpoint/2010/main" val="4256498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2 Kinds of News</a:t>
            </a:r>
            <a:endParaRPr lang="en-US" sz="4800" dirty="0"/>
          </a:p>
        </p:txBody>
      </p:sp>
      <p:sp>
        <p:nvSpPr>
          <p:cNvPr id="3" name="Text Placeholder 2"/>
          <p:cNvSpPr>
            <a:spLocks noGrp="1"/>
          </p:cNvSpPr>
          <p:nvPr>
            <p:ph type="body" idx="1"/>
          </p:nvPr>
        </p:nvSpPr>
        <p:spPr>
          <a:xfrm>
            <a:off x="457200" y="1447800"/>
            <a:ext cx="4040188" cy="609600"/>
          </a:xfrm>
        </p:spPr>
        <p:txBody>
          <a:bodyPr/>
          <a:lstStyle/>
          <a:p>
            <a:r>
              <a:rPr lang="en-US" b="1" dirty="0" smtClean="0">
                <a:solidFill>
                  <a:srgbClr val="C00000"/>
                </a:solidFill>
              </a:rPr>
              <a:t>Bad News</a:t>
            </a:r>
            <a:endParaRPr lang="en-US" b="1" dirty="0">
              <a:solidFill>
                <a:srgbClr val="C00000"/>
              </a:solidFill>
            </a:endParaRPr>
          </a:p>
        </p:txBody>
      </p:sp>
      <p:sp>
        <p:nvSpPr>
          <p:cNvPr id="4" name="Text Placeholder 3"/>
          <p:cNvSpPr>
            <a:spLocks noGrp="1"/>
          </p:cNvSpPr>
          <p:nvPr>
            <p:ph type="body" sz="quarter" idx="3"/>
          </p:nvPr>
        </p:nvSpPr>
        <p:spPr>
          <a:xfrm>
            <a:off x="4648200" y="1447800"/>
            <a:ext cx="4041775" cy="609600"/>
          </a:xfrm>
        </p:spPr>
        <p:txBody>
          <a:bodyPr/>
          <a:lstStyle/>
          <a:p>
            <a:r>
              <a:rPr lang="en-US" b="1" dirty="0" smtClean="0">
                <a:solidFill>
                  <a:srgbClr val="009999"/>
                </a:solidFill>
              </a:rPr>
              <a:t>Good News</a:t>
            </a:r>
            <a:endParaRPr lang="en-US" b="1" dirty="0">
              <a:solidFill>
                <a:srgbClr val="009999"/>
              </a:solidFill>
            </a:endParaRPr>
          </a:p>
        </p:txBody>
      </p:sp>
      <p:sp>
        <p:nvSpPr>
          <p:cNvPr id="5" name="Content Placeholder 4"/>
          <p:cNvSpPr>
            <a:spLocks noGrp="1"/>
          </p:cNvSpPr>
          <p:nvPr>
            <p:ph sz="quarter" idx="13"/>
          </p:nvPr>
        </p:nvSpPr>
        <p:spPr>
          <a:xfrm>
            <a:off x="457200" y="2057400"/>
            <a:ext cx="4041648" cy="4069080"/>
          </a:xfrm>
        </p:spPr>
        <p:txBody>
          <a:bodyPr>
            <a:normAutofit/>
          </a:bodyPr>
          <a:lstStyle/>
          <a:p>
            <a:pPr>
              <a:spcBef>
                <a:spcPts val="1200"/>
              </a:spcBef>
            </a:pPr>
            <a:r>
              <a:rPr lang="en-US" sz="1900" dirty="0" smtClean="0"/>
              <a:t>Life is hard, especially if childhood was hard</a:t>
            </a:r>
          </a:p>
          <a:p>
            <a:pPr>
              <a:spcBef>
                <a:spcPts val="1200"/>
              </a:spcBef>
            </a:pPr>
            <a:r>
              <a:rPr lang="en-US" sz="1900" dirty="0" smtClean="0"/>
              <a:t>People develop dysfunctional (</a:t>
            </a:r>
            <a:r>
              <a:rPr lang="en-US" sz="1900" dirty="0"/>
              <a:t>sinful</a:t>
            </a:r>
            <a:r>
              <a:rPr lang="en-US" sz="1900" dirty="0" smtClean="0"/>
              <a:t>) ways of coping, like addiction</a:t>
            </a:r>
          </a:p>
          <a:p>
            <a:pPr>
              <a:spcBef>
                <a:spcPts val="1200"/>
              </a:spcBef>
            </a:pPr>
            <a:r>
              <a:rPr lang="en-US" sz="1900" dirty="0" smtClean="0"/>
              <a:t>Getting through and over life’s problems is a lot of work that can be fraught with failure, so why even try.</a:t>
            </a:r>
          </a:p>
          <a:p>
            <a:pPr>
              <a:spcBef>
                <a:spcPts val="1200"/>
              </a:spcBef>
            </a:pPr>
            <a:r>
              <a:rPr lang="en-US" sz="1900" dirty="0" smtClean="0"/>
              <a:t>Life can be lonely</a:t>
            </a:r>
          </a:p>
          <a:p>
            <a:pPr>
              <a:spcBef>
                <a:spcPts val="1200"/>
              </a:spcBef>
            </a:pPr>
            <a:r>
              <a:rPr lang="en-US" sz="1900" dirty="0" smtClean="0"/>
              <a:t>It’s pretty dark out there</a:t>
            </a:r>
            <a:endParaRPr lang="en-US" sz="1900" dirty="0"/>
          </a:p>
        </p:txBody>
      </p:sp>
      <p:sp>
        <p:nvSpPr>
          <p:cNvPr id="6" name="Content Placeholder 5"/>
          <p:cNvSpPr>
            <a:spLocks noGrp="1"/>
          </p:cNvSpPr>
          <p:nvPr>
            <p:ph sz="quarter" idx="14"/>
          </p:nvPr>
        </p:nvSpPr>
        <p:spPr>
          <a:xfrm>
            <a:off x="4672584" y="2057400"/>
            <a:ext cx="4041648" cy="4068635"/>
          </a:xfrm>
        </p:spPr>
        <p:txBody>
          <a:bodyPr>
            <a:noAutofit/>
          </a:bodyPr>
          <a:lstStyle/>
          <a:p>
            <a:pPr>
              <a:spcBef>
                <a:spcPts val="1200"/>
              </a:spcBef>
            </a:pPr>
            <a:r>
              <a:rPr lang="en-US" sz="1900" dirty="0" smtClean="0"/>
              <a:t>God loves and forgives all the children He created</a:t>
            </a:r>
          </a:p>
          <a:p>
            <a:pPr>
              <a:spcBef>
                <a:spcPts val="1200"/>
              </a:spcBef>
            </a:pPr>
            <a:r>
              <a:rPr lang="en-US" sz="1900" dirty="0" smtClean="0"/>
              <a:t>Forgiveness can overcome dysfunctional patterns, addictions, pain/anger, etc.</a:t>
            </a:r>
          </a:p>
          <a:p>
            <a:pPr>
              <a:spcBef>
                <a:spcPts val="1200"/>
              </a:spcBef>
            </a:pPr>
            <a:r>
              <a:rPr lang="en-US" sz="1900" dirty="0" smtClean="0"/>
              <a:t>Being saved and sanctified – adopted and raised again by our Heavenly Father – is a wonderful and growing experience</a:t>
            </a:r>
          </a:p>
          <a:p>
            <a:pPr>
              <a:spcBef>
                <a:spcPts val="1200"/>
              </a:spcBef>
            </a:pPr>
            <a:r>
              <a:rPr lang="en-US" sz="1900" dirty="0" smtClean="0"/>
              <a:t>We can help</a:t>
            </a:r>
          </a:p>
          <a:p>
            <a:pPr>
              <a:spcBef>
                <a:spcPts val="1200"/>
              </a:spcBef>
            </a:pPr>
            <a:r>
              <a:rPr lang="en-US" sz="1900" dirty="0"/>
              <a:t>F</a:t>
            </a:r>
            <a:r>
              <a:rPr lang="en-US" sz="1900" dirty="0" smtClean="0"/>
              <a:t>ields are ready for harvest</a:t>
            </a:r>
            <a:endParaRPr lang="en-US" sz="1900" dirty="0"/>
          </a:p>
        </p:txBody>
      </p:sp>
      <p:sp>
        <p:nvSpPr>
          <p:cNvPr id="7" name="Date Placeholder 6"/>
          <p:cNvSpPr>
            <a:spLocks noGrp="1"/>
          </p:cNvSpPr>
          <p:nvPr>
            <p:ph type="dt" sz="half" idx="10"/>
          </p:nvPr>
        </p:nvSpPr>
        <p:spPr/>
        <p:txBody>
          <a:bodyPr/>
          <a:lstStyle/>
          <a:p>
            <a:r>
              <a:rPr lang="en-US" smtClean="0"/>
              <a:t>Patient Prayer - 4/7/22</a:t>
            </a:r>
            <a:endParaRPr lang="en-US" dirty="0"/>
          </a:p>
        </p:txBody>
      </p:sp>
      <p:sp>
        <p:nvSpPr>
          <p:cNvPr id="8" name="Footer Placeholder 7"/>
          <p:cNvSpPr>
            <a:spLocks noGrp="1"/>
          </p:cNvSpPr>
          <p:nvPr>
            <p:ph type="ftr" sz="quarter" idx="11"/>
          </p:nvPr>
        </p:nvSpPr>
        <p:spPr/>
        <p:txBody>
          <a:bodyPr/>
          <a:lstStyle/>
          <a:p>
            <a:r>
              <a:rPr lang="en-US" dirty="0" smtClean="0"/>
              <a:t>CCHF Dr. Bill Morehouse</a:t>
            </a:r>
            <a:endParaRPr lang="en-US" dirty="0"/>
          </a:p>
        </p:txBody>
      </p:sp>
      <p:sp>
        <p:nvSpPr>
          <p:cNvPr id="9" name="Slide Number Placeholder 8"/>
          <p:cNvSpPr>
            <a:spLocks noGrp="1"/>
          </p:cNvSpPr>
          <p:nvPr>
            <p:ph type="sldNum" sz="quarter" idx="12"/>
          </p:nvPr>
        </p:nvSpPr>
        <p:spPr/>
        <p:txBody>
          <a:bodyPr/>
          <a:lstStyle/>
          <a:p>
            <a:fld id="{AFF9E0D4-C713-4911-83F6-F7E898CB5C09}" type="slidenum">
              <a:rPr lang="en-US" smtClean="0"/>
              <a:pPr/>
              <a:t>16</a:t>
            </a:fld>
            <a:endParaRPr lang="en-US"/>
          </a:p>
        </p:txBody>
      </p:sp>
    </p:spTree>
    <p:extLst>
      <p:ext uri="{BB962C8B-B14F-4D97-AF65-F5344CB8AC3E}">
        <p14:creationId xmlns:p14="http://schemas.microsoft.com/office/powerpoint/2010/main" val="2179332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“Good News” </a:t>
            </a:r>
            <a:r>
              <a:rPr lang="en-US" sz="4400" dirty="0" smtClean="0"/>
              <a:t>– </a:t>
            </a:r>
            <a:r>
              <a:rPr lang="en-US" sz="4400" i="1" dirty="0" smtClean="0"/>
              <a:t>Essentials</a:t>
            </a:r>
            <a:endParaRPr lang="en-US" sz="4400" i="1" dirty="0"/>
          </a:p>
        </p:txBody>
      </p:sp>
      <p:sp>
        <p:nvSpPr>
          <p:cNvPr id="3" name="Content Placeholder 2"/>
          <p:cNvSpPr>
            <a:spLocks noGrp="1"/>
          </p:cNvSpPr>
          <p:nvPr>
            <p:ph idx="1"/>
          </p:nvPr>
        </p:nvSpPr>
        <p:spPr/>
        <p:txBody>
          <a:bodyPr>
            <a:normAutofit lnSpcReduction="10000"/>
          </a:bodyPr>
          <a:lstStyle/>
          <a:p>
            <a:pPr>
              <a:lnSpc>
                <a:spcPct val="110000"/>
              </a:lnSpc>
              <a:spcBef>
                <a:spcPts val="1200"/>
              </a:spcBef>
            </a:pPr>
            <a:r>
              <a:rPr lang="en-US" dirty="0"/>
              <a:t>In the beginning was the Word, and the Word was with God, and </a:t>
            </a:r>
            <a:r>
              <a:rPr lang="en-US" b="1" dirty="0">
                <a:solidFill>
                  <a:srgbClr val="009999"/>
                </a:solidFill>
              </a:rPr>
              <a:t>the Word was </a:t>
            </a:r>
            <a:r>
              <a:rPr lang="en-US" b="1" dirty="0" smtClean="0">
                <a:solidFill>
                  <a:srgbClr val="009999"/>
                </a:solidFill>
              </a:rPr>
              <a:t>God</a:t>
            </a:r>
            <a:r>
              <a:rPr lang="en-US" dirty="0" smtClean="0"/>
              <a:t>… In him </a:t>
            </a:r>
            <a:r>
              <a:rPr lang="en-US" dirty="0"/>
              <a:t>was life</a:t>
            </a:r>
            <a:r>
              <a:rPr lang="en-US" dirty="0" smtClean="0"/>
              <a:t>, </a:t>
            </a:r>
            <a:r>
              <a:rPr lang="en-US" dirty="0"/>
              <a:t>and the life was </a:t>
            </a:r>
            <a:r>
              <a:rPr lang="en-US" b="1" dirty="0">
                <a:solidFill>
                  <a:srgbClr val="009999"/>
                </a:solidFill>
              </a:rPr>
              <a:t>the light of men</a:t>
            </a:r>
            <a:r>
              <a:rPr lang="en-US" dirty="0"/>
              <a:t>. </a:t>
            </a:r>
            <a:r>
              <a:rPr lang="en-US" dirty="0" smtClean="0"/>
              <a:t>The </a:t>
            </a:r>
            <a:r>
              <a:rPr lang="en-US" dirty="0"/>
              <a:t>light shines in the darkness, and </a:t>
            </a:r>
            <a:r>
              <a:rPr lang="en-US" b="1" dirty="0">
                <a:solidFill>
                  <a:srgbClr val="009999"/>
                </a:solidFill>
              </a:rPr>
              <a:t>the darkness has not overcome it</a:t>
            </a:r>
            <a:r>
              <a:rPr lang="en-US" dirty="0" smtClean="0"/>
              <a:t>.</a:t>
            </a:r>
          </a:p>
          <a:p>
            <a:pPr>
              <a:lnSpc>
                <a:spcPct val="110000"/>
              </a:lnSpc>
              <a:spcBef>
                <a:spcPts val="1200"/>
              </a:spcBef>
            </a:pPr>
            <a:r>
              <a:rPr lang="en-US" dirty="0"/>
              <a:t>He was in the world, and the world was made through him, yet the world did not know </a:t>
            </a:r>
            <a:r>
              <a:rPr lang="en-US" dirty="0" smtClean="0"/>
              <a:t>him… But </a:t>
            </a:r>
            <a:r>
              <a:rPr lang="en-US" dirty="0"/>
              <a:t>to all who did receive him, who believed in his </a:t>
            </a:r>
            <a:r>
              <a:rPr lang="en-US" dirty="0" smtClean="0"/>
              <a:t>name [</a:t>
            </a:r>
            <a:r>
              <a:rPr lang="en-US" b="1" i="1" dirty="0" smtClean="0">
                <a:solidFill>
                  <a:srgbClr val="009999"/>
                </a:solidFill>
              </a:rPr>
              <a:t>Jesus</a:t>
            </a:r>
            <a:r>
              <a:rPr lang="en-US" dirty="0" smtClean="0"/>
              <a:t>], </a:t>
            </a:r>
            <a:r>
              <a:rPr lang="en-US" dirty="0"/>
              <a:t>he </a:t>
            </a:r>
            <a:r>
              <a:rPr lang="en-US" dirty="0" smtClean="0"/>
              <a:t>gave power [</a:t>
            </a:r>
            <a:r>
              <a:rPr lang="en-US" b="1" i="1" dirty="0" smtClean="0">
                <a:solidFill>
                  <a:srgbClr val="009999"/>
                </a:solidFill>
              </a:rPr>
              <a:t>Holy Spirit</a:t>
            </a:r>
            <a:r>
              <a:rPr lang="en-US" dirty="0" smtClean="0"/>
              <a:t>] to </a:t>
            </a:r>
            <a:r>
              <a:rPr lang="en-US" dirty="0"/>
              <a:t>become </a:t>
            </a:r>
            <a:r>
              <a:rPr lang="en-US" dirty="0" smtClean="0"/>
              <a:t>the children </a:t>
            </a:r>
            <a:r>
              <a:rPr lang="en-US" dirty="0"/>
              <a:t>of </a:t>
            </a:r>
            <a:r>
              <a:rPr lang="en-US" dirty="0" smtClean="0"/>
              <a:t>God [</a:t>
            </a:r>
            <a:r>
              <a:rPr lang="en-US" b="1" i="1" dirty="0" smtClean="0">
                <a:solidFill>
                  <a:srgbClr val="009999"/>
                </a:solidFill>
              </a:rPr>
              <a:t>Father</a:t>
            </a:r>
            <a:r>
              <a:rPr lang="en-US" dirty="0" smtClean="0"/>
              <a:t>], who </a:t>
            </a:r>
            <a:r>
              <a:rPr lang="en-US" dirty="0"/>
              <a:t>were born, not of blood nor of the will of the flesh nor of the will of man, but of God</a:t>
            </a:r>
            <a:r>
              <a:rPr lang="en-US" dirty="0" smtClean="0"/>
              <a:t>.</a:t>
            </a:r>
          </a:p>
          <a:p>
            <a:pPr marL="0" indent="0" algn="r">
              <a:buNone/>
            </a:pPr>
            <a:r>
              <a:rPr lang="en-US" i="1" dirty="0" smtClean="0"/>
              <a:t>John 1.1-13</a:t>
            </a:r>
            <a:endParaRPr lang="en-US" i="1" dirty="0"/>
          </a:p>
        </p:txBody>
      </p:sp>
      <p:sp>
        <p:nvSpPr>
          <p:cNvPr id="4" name="Date Placeholder 3"/>
          <p:cNvSpPr>
            <a:spLocks noGrp="1"/>
          </p:cNvSpPr>
          <p:nvPr>
            <p:ph type="dt" sz="half" idx="10"/>
          </p:nvPr>
        </p:nvSpPr>
        <p:spPr/>
        <p:txBody>
          <a:bodyPr/>
          <a:lstStyle/>
          <a:p>
            <a:r>
              <a:rPr lang="en-US" smtClean="0"/>
              <a:t>Patient Prayer - 4/7/22</a:t>
            </a:r>
            <a:endParaRPr lang="en-US" dirty="0"/>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17</a:t>
            </a:fld>
            <a:endParaRPr lang="en-US"/>
          </a:p>
        </p:txBody>
      </p:sp>
    </p:spTree>
    <p:extLst>
      <p:ext uri="{BB962C8B-B14F-4D97-AF65-F5344CB8AC3E}">
        <p14:creationId xmlns:p14="http://schemas.microsoft.com/office/powerpoint/2010/main" val="1277988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“Good News” </a:t>
            </a:r>
            <a:r>
              <a:rPr lang="en-US" sz="4400" dirty="0" smtClean="0"/>
              <a:t>– </a:t>
            </a:r>
            <a:r>
              <a:rPr lang="en-US" sz="4400" i="1" dirty="0" smtClean="0"/>
              <a:t>Attitude</a:t>
            </a:r>
            <a:endParaRPr lang="en-US" sz="4400" i="1" dirty="0"/>
          </a:p>
        </p:txBody>
      </p:sp>
      <p:sp>
        <p:nvSpPr>
          <p:cNvPr id="3" name="Content Placeholder 2"/>
          <p:cNvSpPr>
            <a:spLocks noGrp="1"/>
          </p:cNvSpPr>
          <p:nvPr>
            <p:ph idx="1"/>
          </p:nvPr>
        </p:nvSpPr>
        <p:spPr/>
        <p:txBody>
          <a:bodyPr>
            <a:normAutofit/>
          </a:bodyPr>
          <a:lstStyle/>
          <a:p>
            <a:pPr>
              <a:lnSpc>
                <a:spcPct val="90000"/>
              </a:lnSpc>
              <a:spcBef>
                <a:spcPts val="1200"/>
              </a:spcBef>
            </a:pPr>
            <a:r>
              <a:rPr lang="en-US" b="1" dirty="0" smtClean="0">
                <a:solidFill>
                  <a:srgbClr val="009999"/>
                </a:solidFill>
              </a:rPr>
              <a:t>Count </a:t>
            </a:r>
            <a:r>
              <a:rPr lang="en-US" b="1" dirty="0">
                <a:solidFill>
                  <a:srgbClr val="009999"/>
                </a:solidFill>
              </a:rPr>
              <a:t>it all joy</a:t>
            </a:r>
            <a:r>
              <a:rPr lang="en-US" dirty="0"/>
              <a:t>, my brothers</a:t>
            </a:r>
            <a:r>
              <a:rPr lang="en-US" dirty="0" smtClean="0"/>
              <a:t>, </a:t>
            </a:r>
            <a:r>
              <a:rPr lang="en-US" dirty="0"/>
              <a:t>when you meet trials of various kinds, </a:t>
            </a:r>
            <a:r>
              <a:rPr lang="en-US" dirty="0" smtClean="0"/>
              <a:t>for </a:t>
            </a:r>
            <a:r>
              <a:rPr lang="en-US" dirty="0"/>
              <a:t>you know that the testing of your faith produces steadfastness. </a:t>
            </a:r>
            <a:r>
              <a:rPr lang="en-US" dirty="0" smtClean="0"/>
              <a:t>And </a:t>
            </a:r>
            <a:r>
              <a:rPr lang="en-US" dirty="0"/>
              <a:t>let steadfastness have its full effect, that you may be perfect and complete, lacking in </a:t>
            </a:r>
            <a:r>
              <a:rPr lang="en-US" dirty="0" smtClean="0"/>
              <a:t>nothing.					</a:t>
            </a:r>
            <a:r>
              <a:rPr lang="en-US" sz="3200" i="1" baseline="-35000" dirty="0" smtClean="0"/>
              <a:t>James 1:2-4</a:t>
            </a:r>
          </a:p>
          <a:p>
            <a:pPr>
              <a:lnSpc>
                <a:spcPct val="90000"/>
              </a:lnSpc>
              <a:spcBef>
                <a:spcPts val="3000"/>
              </a:spcBef>
            </a:pPr>
            <a:r>
              <a:rPr lang="en-US" b="1" dirty="0">
                <a:solidFill>
                  <a:srgbClr val="009999"/>
                </a:solidFill>
              </a:rPr>
              <a:t>A joyful heart </a:t>
            </a:r>
            <a:r>
              <a:rPr lang="en-US" dirty="0"/>
              <a:t>is good medicine, but a crushed spirit dries up the </a:t>
            </a:r>
            <a:r>
              <a:rPr lang="en-US" dirty="0" smtClean="0"/>
              <a:t>bones.				</a:t>
            </a:r>
            <a:r>
              <a:rPr lang="en-US" sz="3200" i="1" baseline="-35000" dirty="0" smtClean="0"/>
              <a:t>Proverbs 17:22</a:t>
            </a:r>
          </a:p>
          <a:p>
            <a:pPr>
              <a:lnSpc>
                <a:spcPct val="90000"/>
              </a:lnSpc>
              <a:spcBef>
                <a:spcPts val="3000"/>
              </a:spcBef>
            </a:pPr>
            <a:r>
              <a:rPr lang="en-US" b="1" dirty="0">
                <a:solidFill>
                  <a:srgbClr val="009999"/>
                </a:solidFill>
              </a:rPr>
              <a:t>But the fruit of the Spirit </a:t>
            </a:r>
            <a:r>
              <a:rPr lang="en-US" dirty="0"/>
              <a:t>is love, </a:t>
            </a:r>
            <a:r>
              <a:rPr lang="en-US" b="1" dirty="0">
                <a:solidFill>
                  <a:srgbClr val="009999"/>
                </a:solidFill>
              </a:rPr>
              <a:t>joy</a:t>
            </a:r>
            <a:r>
              <a:rPr lang="en-US" dirty="0"/>
              <a:t>, peace, patience, kindness, goodness, faithfulness, </a:t>
            </a:r>
            <a:r>
              <a:rPr lang="en-US" dirty="0" smtClean="0"/>
              <a:t>gentleness</a:t>
            </a:r>
            <a:r>
              <a:rPr lang="en-US" dirty="0"/>
              <a:t>, self-control; against such things there is no law.	</a:t>
            </a:r>
            <a:r>
              <a:rPr lang="en-US" sz="3200" i="1" baseline="-35000" dirty="0"/>
              <a:t>Galatians 5:22-23</a:t>
            </a:r>
          </a:p>
        </p:txBody>
      </p:sp>
      <p:sp>
        <p:nvSpPr>
          <p:cNvPr id="4" name="Date Placeholder 3"/>
          <p:cNvSpPr>
            <a:spLocks noGrp="1"/>
          </p:cNvSpPr>
          <p:nvPr>
            <p:ph type="dt" sz="half" idx="10"/>
          </p:nvPr>
        </p:nvSpPr>
        <p:spPr/>
        <p:txBody>
          <a:bodyPr/>
          <a:lstStyle/>
          <a:p>
            <a:r>
              <a:rPr lang="en-US" smtClean="0"/>
              <a:t>Patient Prayer - 4/7/22</a:t>
            </a:r>
            <a:endParaRPr lang="en-US" dirty="0"/>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18</a:t>
            </a:fld>
            <a:endParaRPr lang="en-US"/>
          </a:p>
        </p:txBody>
      </p:sp>
    </p:spTree>
    <p:extLst>
      <p:ext uri="{BB962C8B-B14F-4D97-AF65-F5344CB8AC3E}">
        <p14:creationId xmlns:p14="http://schemas.microsoft.com/office/powerpoint/2010/main" val="2493572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Sharing “Good News”</a:t>
            </a:r>
            <a:endParaRPr lang="en-US" sz="4800" dirty="0"/>
          </a:p>
        </p:txBody>
      </p:sp>
      <p:sp>
        <p:nvSpPr>
          <p:cNvPr id="3" name="Content Placeholder 2"/>
          <p:cNvSpPr>
            <a:spLocks noGrp="1"/>
          </p:cNvSpPr>
          <p:nvPr>
            <p:ph idx="1"/>
          </p:nvPr>
        </p:nvSpPr>
        <p:spPr/>
        <p:txBody>
          <a:bodyPr>
            <a:normAutofit fontScale="92500" lnSpcReduction="20000"/>
          </a:bodyPr>
          <a:lstStyle/>
          <a:p>
            <a:pPr marL="0" indent="0">
              <a:lnSpc>
                <a:spcPct val="110000"/>
              </a:lnSpc>
              <a:spcBef>
                <a:spcPts val="1200"/>
              </a:spcBef>
              <a:buNone/>
            </a:pPr>
            <a:r>
              <a:rPr lang="en-US" dirty="0"/>
              <a:t>The Spirit of the Lord God is upon me</a:t>
            </a:r>
            <a:r>
              <a:rPr lang="en-US" dirty="0" smtClean="0"/>
              <a:t>, because </a:t>
            </a:r>
            <a:r>
              <a:rPr lang="en-US" dirty="0"/>
              <a:t>the Lord has anointed </a:t>
            </a:r>
            <a:r>
              <a:rPr lang="en-US" dirty="0" smtClean="0"/>
              <a:t>me </a:t>
            </a:r>
            <a:r>
              <a:rPr lang="en-US" b="1" dirty="0" smtClean="0">
                <a:solidFill>
                  <a:srgbClr val="0070C0"/>
                </a:solidFill>
              </a:rPr>
              <a:t>to </a:t>
            </a:r>
            <a:r>
              <a:rPr lang="en-US" b="1" dirty="0">
                <a:solidFill>
                  <a:srgbClr val="0070C0"/>
                </a:solidFill>
              </a:rPr>
              <a:t>bring good news to the </a:t>
            </a:r>
            <a:r>
              <a:rPr lang="en-US" b="1" dirty="0" smtClean="0">
                <a:solidFill>
                  <a:srgbClr val="0070C0"/>
                </a:solidFill>
              </a:rPr>
              <a:t>poor</a:t>
            </a:r>
            <a:r>
              <a:rPr lang="en-US" dirty="0" smtClean="0"/>
              <a:t>; he </a:t>
            </a:r>
            <a:r>
              <a:rPr lang="en-US" dirty="0"/>
              <a:t>has sent </a:t>
            </a:r>
            <a:r>
              <a:rPr lang="en-US" dirty="0" smtClean="0"/>
              <a:t>me</a:t>
            </a:r>
          </a:p>
          <a:p>
            <a:pPr>
              <a:lnSpc>
                <a:spcPct val="110000"/>
              </a:lnSpc>
              <a:spcBef>
                <a:spcPts val="1200"/>
              </a:spcBef>
            </a:pPr>
            <a:r>
              <a:rPr lang="en-US" dirty="0" smtClean="0"/>
              <a:t>to </a:t>
            </a:r>
            <a:r>
              <a:rPr lang="en-US" b="1" dirty="0">
                <a:solidFill>
                  <a:srgbClr val="009999"/>
                </a:solidFill>
              </a:rPr>
              <a:t>bind up the brokenhearted</a:t>
            </a:r>
            <a:r>
              <a:rPr lang="en-US" dirty="0"/>
              <a:t>,</a:t>
            </a:r>
          </a:p>
          <a:p>
            <a:pPr>
              <a:lnSpc>
                <a:spcPct val="110000"/>
              </a:lnSpc>
              <a:spcBef>
                <a:spcPts val="1200"/>
              </a:spcBef>
            </a:pPr>
            <a:r>
              <a:rPr lang="en-US" dirty="0"/>
              <a:t>to </a:t>
            </a:r>
            <a:r>
              <a:rPr lang="en-US" b="1" dirty="0">
                <a:solidFill>
                  <a:srgbClr val="009999"/>
                </a:solidFill>
              </a:rPr>
              <a:t>proclaim liberty to the captives</a:t>
            </a:r>
            <a:r>
              <a:rPr lang="en-US" dirty="0" smtClean="0"/>
              <a:t>, and </a:t>
            </a:r>
            <a:r>
              <a:rPr lang="en-US" dirty="0"/>
              <a:t>the opening of the prison to those who are </a:t>
            </a:r>
            <a:r>
              <a:rPr lang="en-US" dirty="0" smtClean="0"/>
              <a:t>bound,</a:t>
            </a:r>
            <a:endParaRPr lang="en-US" dirty="0"/>
          </a:p>
          <a:p>
            <a:pPr>
              <a:lnSpc>
                <a:spcPct val="110000"/>
              </a:lnSpc>
              <a:spcBef>
                <a:spcPts val="1200"/>
              </a:spcBef>
            </a:pPr>
            <a:r>
              <a:rPr lang="en-US" dirty="0" smtClean="0"/>
              <a:t>to </a:t>
            </a:r>
            <a:r>
              <a:rPr lang="en-US" b="1" dirty="0">
                <a:solidFill>
                  <a:srgbClr val="009999"/>
                </a:solidFill>
              </a:rPr>
              <a:t>proclaim the year of the Lord's favor</a:t>
            </a:r>
            <a:r>
              <a:rPr lang="en-US" dirty="0" smtClean="0"/>
              <a:t>, and </a:t>
            </a:r>
            <a:r>
              <a:rPr lang="en-US" dirty="0"/>
              <a:t>the day of vengeance of our </a:t>
            </a:r>
            <a:r>
              <a:rPr lang="en-US" dirty="0" smtClean="0"/>
              <a:t>God,</a:t>
            </a:r>
            <a:endParaRPr lang="en-US" dirty="0"/>
          </a:p>
          <a:p>
            <a:pPr>
              <a:lnSpc>
                <a:spcPct val="110000"/>
              </a:lnSpc>
              <a:spcBef>
                <a:spcPts val="1200"/>
              </a:spcBef>
            </a:pPr>
            <a:r>
              <a:rPr lang="en-US" dirty="0" smtClean="0"/>
              <a:t>to </a:t>
            </a:r>
            <a:r>
              <a:rPr lang="en-US" b="1" dirty="0">
                <a:solidFill>
                  <a:srgbClr val="009999"/>
                </a:solidFill>
              </a:rPr>
              <a:t>comfort all who </a:t>
            </a:r>
            <a:r>
              <a:rPr lang="en-US" b="1" dirty="0" smtClean="0">
                <a:solidFill>
                  <a:srgbClr val="009999"/>
                </a:solidFill>
              </a:rPr>
              <a:t>mourn</a:t>
            </a:r>
            <a:r>
              <a:rPr lang="en-US" dirty="0" smtClean="0"/>
              <a:t>, to </a:t>
            </a:r>
            <a:r>
              <a:rPr lang="en-US" dirty="0"/>
              <a:t>grant to those who mourn in </a:t>
            </a:r>
            <a:r>
              <a:rPr lang="en-US" dirty="0" smtClean="0"/>
              <a:t>Zion</a:t>
            </a:r>
          </a:p>
          <a:p>
            <a:pPr>
              <a:lnSpc>
                <a:spcPct val="110000"/>
              </a:lnSpc>
              <a:spcBef>
                <a:spcPts val="1200"/>
              </a:spcBef>
            </a:pPr>
            <a:r>
              <a:rPr lang="en-US" dirty="0" smtClean="0"/>
              <a:t>to </a:t>
            </a:r>
            <a:r>
              <a:rPr lang="en-US" dirty="0"/>
              <a:t>give </a:t>
            </a:r>
            <a:r>
              <a:rPr lang="en-US" dirty="0" smtClean="0"/>
              <a:t>them </a:t>
            </a:r>
            <a:r>
              <a:rPr lang="en-US" b="1" dirty="0" smtClean="0">
                <a:solidFill>
                  <a:srgbClr val="009999"/>
                </a:solidFill>
              </a:rPr>
              <a:t>beauty for </a:t>
            </a:r>
            <a:r>
              <a:rPr lang="en-US" b="1" dirty="0">
                <a:solidFill>
                  <a:srgbClr val="009999"/>
                </a:solidFill>
              </a:rPr>
              <a:t>ashes</a:t>
            </a:r>
            <a:r>
              <a:rPr lang="en-US" dirty="0" smtClean="0"/>
              <a:t>, the </a:t>
            </a:r>
            <a:r>
              <a:rPr lang="en-US" b="1" dirty="0">
                <a:solidFill>
                  <a:srgbClr val="009999"/>
                </a:solidFill>
              </a:rPr>
              <a:t>oil of gladness </a:t>
            </a:r>
            <a:r>
              <a:rPr lang="en-US" dirty="0"/>
              <a:t>instead of mourning</a:t>
            </a:r>
            <a:r>
              <a:rPr lang="en-US" dirty="0" smtClean="0"/>
              <a:t>, the </a:t>
            </a:r>
            <a:r>
              <a:rPr lang="en-US" b="1" dirty="0">
                <a:solidFill>
                  <a:srgbClr val="009999"/>
                </a:solidFill>
              </a:rPr>
              <a:t>garment of praise </a:t>
            </a:r>
            <a:r>
              <a:rPr lang="en-US" dirty="0"/>
              <a:t>instead of a faint </a:t>
            </a:r>
            <a:r>
              <a:rPr lang="en-US" dirty="0" smtClean="0"/>
              <a:t>spirit</a:t>
            </a:r>
          </a:p>
          <a:p>
            <a:pPr marL="0" indent="0" algn="r">
              <a:lnSpc>
                <a:spcPct val="110000"/>
              </a:lnSpc>
              <a:spcBef>
                <a:spcPts val="600"/>
              </a:spcBef>
              <a:buNone/>
            </a:pPr>
            <a:r>
              <a:rPr lang="en-US" i="1" dirty="0" smtClean="0"/>
              <a:t>Isaiah 61.1-3</a:t>
            </a:r>
            <a:endParaRPr lang="en-US" i="1" dirty="0"/>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19</a:t>
            </a:fld>
            <a:endParaRPr lang="en-US"/>
          </a:p>
        </p:txBody>
      </p:sp>
    </p:spTree>
    <p:extLst>
      <p:ext uri="{BB962C8B-B14F-4D97-AF65-F5344CB8AC3E}">
        <p14:creationId xmlns:p14="http://schemas.microsoft.com/office/powerpoint/2010/main" val="480130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a:t>The Problem</a:t>
            </a:r>
          </a:p>
        </p:txBody>
      </p:sp>
      <p:sp>
        <p:nvSpPr>
          <p:cNvPr id="3" name="Content Placeholder 2"/>
          <p:cNvSpPr>
            <a:spLocks noGrp="1"/>
          </p:cNvSpPr>
          <p:nvPr>
            <p:ph idx="1"/>
          </p:nvPr>
        </p:nvSpPr>
        <p:spPr/>
        <p:txBody>
          <a:bodyPr/>
          <a:lstStyle/>
          <a:p>
            <a:pPr>
              <a:spcBef>
                <a:spcPts val="1200"/>
              </a:spcBef>
            </a:pPr>
            <a:r>
              <a:rPr lang="en-US" dirty="0"/>
              <a:t>We spend a lot of time taking </a:t>
            </a:r>
            <a:r>
              <a:rPr lang="en-US" b="1" dirty="0">
                <a:solidFill>
                  <a:srgbClr val="C00000"/>
                </a:solidFill>
              </a:rPr>
              <a:t>clinical care </a:t>
            </a:r>
            <a:r>
              <a:rPr lang="en-US" dirty="0"/>
              <a:t>of people, but </a:t>
            </a:r>
            <a:r>
              <a:rPr lang="en-US" dirty="0" smtClean="0"/>
              <a:t>how and </a:t>
            </a:r>
            <a:r>
              <a:rPr lang="en-US" b="1" dirty="0" smtClean="0">
                <a:solidFill>
                  <a:srgbClr val="0070C0"/>
                </a:solidFill>
              </a:rPr>
              <a:t>where </a:t>
            </a:r>
            <a:r>
              <a:rPr lang="en-US" b="1" dirty="0">
                <a:solidFill>
                  <a:srgbClr val="0070C0"/>
                </a:solidFill>
              </a:rPr>
              <a:t>does prayer fit </a:t>
            </a:r>
            <a:r>
              <a:rPr lang="en-US" b="1" dirty="0" smtClean="0">
                <a:solidFill>
                  <a:srgbClr val="0070C0"/>
                </a:solidFill>
              </a:rPr>
              <a:t>in?</a:t>
            </a:r>
          </a:p>
          <a:p>
            <a:pPr>
              <a:spcBef>
                <a:spcPts val="1200"/>
              </a:spcBef>
            </a:pPr>
            <a:r>
              <a:rPr lang="en-US" dirty="0" smtClean="0"/>
              <a:t>Does </a:t>
            </a:r>
            <a:r>
              <a:rPr lang="en-US" dirty="0"/>
              <a:t>God want us to </a:t>
            </a:r>
            <a:r>
              <a:rPr lang="en-US" b="1" dirty="0">
                <a:solidFill>
                  <a:srgbClr val="009999"/>
                </a:solidFill>
              </a:rPr>
              <a:t>pray openly </a:t>
            </a:r>
            <a:r>
              <a:rPr lang="en-US" dirty="0"/>
              <a:t>with </a:t>
            </a:r>
            <a:r>
              <a:rPr lang="en-US" dirty="0" smtClean="0"/>
              <a:t>people?</a:t>
            </a:r>
          </a:p>
          <a:p>
            <a:pPr>
              <a:spcBef>
                <a:spcPts val="1200"/>
              </a:spcBef>
            </a:pPr>
            <a:r>
              <a:rPr lang="en-US" dirty="0" smtClean="0"/>
              <a:t>Is </a:t>
            </a:r>
            <a:r>
              <a:rPr lang="en-US" dirty="0"/>
              <a:t>verbal prayer </a:t>
            </a:r>
            <a:r>
              <a:rPr lang="en-US" b="1" dirty="0" smtClean="0">
                <a:solidFill>
                  <a:srgbClr val="009999"/>
                </a:solidFill>
              </a:rPr>
              <a:t>appropriate</a:t>
            </a:r>
            <a:r>
              <a:rPr lang="en-US" dirty="0" smtClean="0"/>
              <a:t>?</a:t>
            </a:r>
          </a:p>
          <a:p>
            <a:pPr>
              <a:spcBef>
                <a:spcPts val="1200"/>
              </a:spcBef>
            </a:pPr>
            <a:r>
              <a:rPr lang="en-US" dirty="0" smtClean="0"/>
              <a:t>How </a:t>
            </a:r>
            <a:r>
              <a:rPr lang="en-US" dirty="0"/>
              <a:t>can we do it so that it will be </a:t>
            </a:r>
            <a:r>
              <a:rPr lang="en-US" b="1" dirty="0">
                <a:solidFill>
                  <a:srgbClr val="009999"/>
                </a:solidFill>
              </a:rPr>
              <a:t>received</a:t>
            </a:r>
            <a:r>
              <a:rPr lang="en-US" dirty="0"/>
              <a:t>? </a:t>
            </a:r>
          </a:p>
          <a:p>
            <a:endParaRPr lang="en-US" dirty="0"/>
          </a:p>
        </p:txBody>
      </p:sp>
      <p:sp>
        <p:nvSpPr>
          <p:cNvPr id="4" name="Date Placeholder 3"/>
          <p:cNvSpPr>
            <a:spLocks noGrp="1"/>
          </p:cNvSpPr>
          <p:nvPr>
            <p:ph type="dt" sz="half" idx="10"/>
          </p:nvPr>
        </p:nvSpPr>
        <p:spPr/>
        <p:txBody>
          <a:bodyPr/>
          <a:lstStyle/>
          <a:p>
            <a:r>
              <a:rPr lang="en-US" smtClean="0"/>
              <a:t>Patient Prayer - 4/7/22</a:t>
            </a:r>
            <a:endParaRPr lang="en-US" dirty="0"/>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2</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174067"/>
            <a:ext cx="4777963" cy="1645920"/>
          </a:xfrm>
          <a:prstGeom prst="rect">
            <a:avLst/>
          </a:prstGeom>
        </p:spPr>
      </p:pic>
    </p:spTree>
    <p:extLst>
      <p:ext uri="{BB962C8B-B14F-4D97-AF65-F5344CB8AC3E}">
        <p14:creationId xmlns:p14="http://schemas.microsoft.com/office/powerpoint/2010/main" val="4032483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Who and Why?</a:t>
            </a:r>
            <a:endParaRPr lang="en-US" sz="4800" dirty="0"/>
          </a:p>
        </p:txBody>
      </p:sp>
      <p:sp>
        <p:nvSpPr>
          <p:cNvPr id="3" name="Content Placeholder 2"/>
          <p:cNvSpPr>
            <a:spLocks noGrp="1"/>
          </p:cNvSpPr>
          <p:nvPr>
            <p:ph idx="1"/>
          </p:nvPr>
        </p:nvSpPr>
        <p:spPr/>
        <p:txBody>
          <a:bodyPr>
            <a:noAutofit/>
          </a:bodyPr>
          <a:lstStyle/>
          <a:p>
            <a:pPr marL="0" indent="0">
              <a:spcBef>
                <a:spcPts val="1200"/>
              </a:spcBef>
              <a:buNone/>
            </a:pPr>
            <a:r>
              <a:rPr lang="en-US" sz="2200" dirty="0"/>
              <a:t>Therefore </a:t>
            </a:r>
            <a:r>
              <a:rPr lang="en-US" sz="2200" b="1" dirty="0">
                <a:solidFill>
                  <a:srgbClr val="009999"/>
                </a:solidFill>
              </a:rPr>
              <a:t>the redeemed of the LORD </a:t>
            </a:r>
            <a:r>
              <a:rPr lang="en-US" sz="2200" dirty="0"/>
              <a:t>shall return, and come with singing unto Zion; and everlasting </a:t>
            </a:r>
            <a:r>
              <a:rPr lang="en-US" sz="2200" b="1" dirty="0">
                <a:solidFill>
                  <a:srgbClr val="009999"/>
                </a:solidFill>
              </a:rPr>
              <a:t>joy</a:t>
            </a:r>
            <a:r>
              <a:rPr lang="en-US" sz="2200" dirty="0">
                <a:solidFill>
                  <a:srgbClr val="009999"/>
                </a:solidFill>
              </a:rPr>
              <a:t> </a:t>
            </a:r>
            <a:r>
              <a:rPr lang="en-US" sz="2200" dirty="0"/>
              <a:t>shall be upon their head: they shall obtain gladness and </a:t>
            </a:r>
            <a:r>
              <a:rPr lang="en-US" sz="2200" b="1" dirty="0">
                <a:solidFill>
                  <a:srgbClr val="009999"/>
                </a:solidFill>
              </a:rPr>
              <a:t>joy</a:t>
            </a:r>
            <a:r>
              <a:rPr lang="en-US" sz="2200" dirty="0"/>
              <a:t>; and sorrow and mourning shall flee away</a:t>
            </a:r>
            <a:r>
              <a:rPr lang="en-US" sz="2200" dirty="0" smtClean="0"/>
              <a:t>.							</a:t>
            </a:r>
            <a:r>
              <a:rPr lang="en-US" sz="3200" i="1" baseline="-35000" dirty="0" smtClean="0"/>
              <a:t>Isaiah </a:t>
            </a:r>
            <a:r>
              <a:rPr lang="en-US" sz="3200" i="1" baseline="-35000" dirty="0"/>
              <a:t>51.11</a:t>
            </a:r>
          </a:p>
          <a:p>
            <a:pPr marL="0" indent="0">
              <a:spcBef>
                <a:spcPts val="3000"/>
              </a:spcBef>
              <a:buNone/>
            </a:pPr>
            <a:r>
              <a:rPr lang="en-US" sz="2200" dirty="0" smtClean="0"/>
              <a:t>That </a:t>
            </a:r>
            <a:r>
              <a:rPr lang="en-US" sz="2200" dirty="0"/>
              <a:t>they may be called oaks of righteousness</a:t>
            </a:r>
            <a:r>
              <a:rPr lang="en-US" sz="2200" dirty="0" smtClean="0"/>
              <a:t>, the </a:t>
            </a:r>
            <a:r>
              <a:rPr lang="en-US" sz="2200" dirty="0"/>
              <a:t>planting of the Lord, </a:t>
            </a:r>
            <a:r>
              <a:rPr lang="en-US" sz="2200" b="1" dirty="0">
                <a:solidFill>
                  <a:srgbClr val="009999"/>
                </a:solidFill>
              </a:rPr>
              <a:t>that </a:t>
            </a:r>
            <a:r>
              <a:rPr lang="en-US" sz="2200" b="1" dirty="0" smtClean="0">
                <a:solidFill>
                  <a:srgbClr val="009999"/>
                </a:solidFill>
              </a:rPr>
              <a:t>He </a:t>
            </a:r>
            <a:r>
              <a:rPr lang="en-US" sz="2200" b="1" dirty="0">
                <a:solidFill>
                  <a:srgbClr val="009999"/>
                </a:solidFill>
              </a:rPr>
              <a:t>may be glorified</a:t>
            </a:r>
            <a:r>
              <a:rPr lang="en-US" sz="2200" dirty="0" smtClean="0"/>
              <a:t>.</a:t>
            </a:r>
            <a:endParaRPr lang="en-US" sz="2200" dirty="0"/>
          </a:p>
          <a:p>
            <a:pPr marL="182880" indent="-182880">
              <a:spcBef>
                <a:spcPts val="600"/>
              </a:spcBef>
            </a:pPr>
            <a:r>
              <a:rPr lang="en-US" sz="2200" b="1" dirty="0" smtClean="0">
                <a:solidFill>
                  <a:srgbClr val="009999"/>
                </a:solidFill>
              </a:rPr>
              <a:t>They </a:t>
            </a:r>
            <a:r>
              <a:rPr lang="en-US" sz="2200" b="1" dirty="0">
                <a:solidFill>
                  <a:srgbClr val="009999"/>
                </a:solidFill>
              </a:rPr>
              <a:t>shall build up </a:t>
            </a:r>
            <a:r>
              <a:rPr lang="en-US" sz="2200" dirty="0"/>
              <a:t>the ancient </a:t>
            </a:r>
            <a:r>
              <a:rPr lang="en-US" sz="2200" dirty="0" smtClean="0"/>
              <a:t>ruins;</a:t>
            </a:r>
          </a:p>
          <a:p>
            <a:pPr marL="182880" indent="-182880">
              <a:spcBef>
                <a:spcPts val="600"/>
              </a:spcBef>
            </a:pPr>
            <a:r>
              <a:rPr lang="en-US" sz="2200" b="1" dirty="0" smtClean="0">
                <a:solidFill>
                  <a:srgbClr val="009999"/>
                </a:solidFill>
              </a:rPr>
              <a:t>they </a:t>
            </a:r>
            <a:r>
              <a:rPr lang="en-US" sz="2200" b="1" dirty="0">
                <a:solidFill>
                  <a:srgbClr val="009999"/>
                </a:solidFill>
              </a:rPr>
              <a:t>shall raise up </a:t>
            </a:r>
            <a:r>
              <a:rPr lang="en-US" sz="2200" dirty="0"/>
              <a:t>the former devastations;</a:t>
            </a:r>
          </a:p>
          <a:p>
            <a:pPr marL="182880" indent="-182880">
              <a:spcBef>
                <a:spcPts val="600"/>
              </a:spcBef>
            </a:pPr>
            <a:r>
              <a:rPr lang="en-US" sz="2200" b="1" dirty="0">
                <a:solidFill>
                  <a:srgbClr val="009999"/>
                </a:solidFill>
              </a:rPr>
              <a:t>they shall repair </a:t>
            </a:r>
            <a:r>
              <a:rPr lang="en-US" sz="2200" dirty="0"/>
              <a:t>the ruined cities</a:t>
            </a:r>
            <a:r>
              <a:rPr lang="en-US" sz="2200" dirty="0" smtClean="0"/>
              <a:t>, the </a:t>
            </a:r>
            <a:r>
              <a:rPr lang="en-US" sz="2200" dirty="0"/>
              <a:t>devastations of many </a:t>
            </a:r>
            <a:r>
              <a:rPr lang="en-US" sz="2200" dirty="0" smtClean="0"/>
              <a:t>generations.						</a:t>
            </a:r>
            <a:r>
              <a:rPr lang="en-US" sz="3200" i="1" baseline="-35000" dirty="0" smtClean="0"/>
              <a:t>Isaiah 61.3-4</a:t>
            </a:r>
            <a:endParaRPr lang="en-US" sz="3200" i="1" baseline="-35000" dirty="0"/>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20</a:t>
            </a:fld>
            <a:endParaRPr lang="en-US"/>
          </a:p>
        </p:txBody>
      </p:sp>
    </p:spTree>
    <p:extLst>
      <p:ext uri="{BB962C8B-B14F-4D97-AF65-F5344CB8AC3E}">
        <p14:creationId xmlns:p14="http://schemas.microsoft.com/office/powerpoint/2010/main" val="2417042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Shining the Light</a:t>
            </a:r>
            <a:endParaRPr lang="en-US" sz="4800" dirty="0"/>
          </a:p>
        </p:txBody>
      </p:sp>
      <p:sp>
        <p:nvSpPr>
          <p:cNvPr id="3" name="Content Placeholder 2"/>
          <p:cNvSpPr>
            <a:spLocks noGrp="1"/>
          </p:cNvSpPr>
          <p:nvPr>
            <p:ph idx="1"/>
          </p:nvPr>
        </p:nvSpPr>
        <p:spPr/>
        <p:txBody>
          <a:bodyPr>
            <a:noAutofit/>
          </a:bodyPr>
          <a:lstStyle/>
          <a:p>
            <a:pPr marL="0" indent="0">
              <a:spcBef>
                <a:spcPts val="1200"/>
              </a:spcBef>
              <a:buNone/>
            </a:pPr>
            <a:r>
              <a:rPr lang="en-US" b="1" dirty="0" smtClean="0">
                <a:solidFill>
                  <a:srgbClr val="009999"/>
                </a:solidFill>
              </a:rPr>
              <a:t>Jesus, the light of the world</a:t>
            </a:r>
          </a:p>
          <a:p>
            <a:pPr>
              <a:spcBef>
                <a:spcPts val="1200"/>
              </a:spcBef>
            </a:pPr>
            <a:r>
              <a:rPr lang="en-US" sz="2200" dirty="0" smtClean="0"/>
              <a:t>Come </a:t>
            </a:r>
            <a:r>
              <a:rPr lang="en-US" sz="2200" dirty="0"/>
              <a:t>to me, all who labor and are heavy laden, and I will give you rest. </a:t>
            </a:r>
            <a:r>
              <a:rPr lang="en-US" sz="2200" dirty="0" smtClean="0"/>
              <a:t>Take </a:t>
            </a:r>
            <a:r>
              <a:rPr lang="en-US" sz="2200" dirty="0"/>
              <a:t>my yoke upon you, and learn from me, for I am gentle and lowly in heart, and you will find rest for your souls. </a:t>
            </a:r>
            <a:r>
              <a:rPr lang="en-US" sz="2200" dirty="0" smtClean="0"/>
              <a:t>For </a:t>
            </a:r>
            <a:r>
              <a:rPr lang="en-US" sz="2200" dirty="0"/>
              <a:t>my yoke is easy, and my burden is light</a:t>
            </a:r>
            <a:r>
              <a:rPr lang="en-US" sz="2200" dirty="0" smtClean="0"/>
              <a:t>.</a:t>
            </a:r>
          </a:p>
          <a:p>
            <a:pPr marL="0" indent="0" algn="r">
              <a:spcBef>
                <a:spcPts val="0"/>
              </a:spcBef>
              <a:buNone/>
            </a:pPr>
            <a:r>
              <a:rPr lang="en-US" sz="2200" i="1" dirty="0"/>
              <a:t>Matthew 11:28</a:t>
            </a:r>
            <a:endParaRPr lang="en-US" sz="2200" i="1" dirty="0" smtClean="0"/>
          </a:p>
          <a:p>
            <a:pPr marL="0" indent="0">
              <a:spcBef>
                <a:spcPts val="1200"/>
              </a:spcBef>
              <a:buNone/>
            </a:pPr>
            <a:r>
              <a:rPr lang="en-US" b="1" dirty="0" smtClean="0">
                <a:solidFill>
                  <a:srgbClr val="009999"/>
                </a:solidFill>
              </a:rPr>
              <a:t>Christ in you, the light made manifest</a:t>
            </a:r>
          </a:p>
          <a:p>
            <a:pPr>
              <a:spcBef>
                <a:spcPts val="1200"/>
              </a:spcBef>
            </a:pPr>
            <a:r>
              <a:rPr lang="en-US" sz="2200" dirty="0" smtClean="0"/>
              <a:t>No </a:t>
            </a:r>
            <a:r>
              <a:rPr lang="en-US" sz="2200" dirty="0"/>
              <a:t>one after lighting a lamp puts it in a cellar or under a basket, but on a stand, so that those who enter may see the </a:t>
            </a:r>
            <a:r>
              <a:rPr lang="en-US" sz="2200" dirty="0" smtClean="0"/>
              <a:t>light.</a:t>
            </a:r>
          </a:p>
          <a:p>
            <a:pPr marL="0" indent="0">
              <a:spcBef>
                <a:spcPts val="600"/>
              </a:spcBef>
              <a:buNone/>
            </a:pPr>
            <a:r>
              <a:rPr lang="en-US" sz="2200" i="1" dirty="0" smtClean="0"/>
              <a:t>						           Luke 11.33</a:t>
            </a:r>
            <a:endParaRPr lang="en-US" sz="2200" i="1" dirty="0"/>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21</a:t>
            </a:fld>
            <a:endParaRPr lang="en-US"/>
          </a:p>
        </p:txBody>
      </p:sp>
    </p:spTree>
    <p:extLst>
      <p:ext uri="{BB962C8B-B14F-4D97-AF65-F5344CB8AC3E}">
        <p14:creationId xmlns:p14="http://schemas.microsoft.com/office/powerpoint/2010/main" val="3982374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How to Pray </a:t>
            </a:r>
            <a:r>
              <a:rPr lang="en-US" sz="4400" dirty="0" smtClean="0"/>
              <a:t>– </a:t>
            </a:r>
            <a:r>
              <a:rPr lang="en-US" sz="4400" i="1" dirty="0" smtClean="0"/>
              <a:t>Format</a:t>
            </a:r>
            <a:endParaRPr lang="en-US" sz="4400" i="1" dirty="0"/>
          </a:p>
        </p:txBody>
      </p:sp>
      <p:sp>
        <p:nvSpPr>
          <p:cNvPr id="3" name="Content Placeholder 2"/>
          <p:cNvSpPr>
            <a:spLocks noGrp="1"/>
          </p:cNvSpPr>
          <p:nvPr>
            <p:ph idx="1"/>
          </p:nvPr>
        </p:nvSpPr>
        <p:spPr/>
        <p:txBody>
          <a:bodyPr/>
          <a:lstStyle/>
          <a:p>
            <a:r>
              <a:rPr lang="en-US" sz="2200" dirty="0"/>
              <a:t>Obtain </a:t>
            </a:r>
            <a:r>
              <a:rPr lang="en-US" sz="2200" dirty="0" smtClean="0"/>
              <a:t>patient’s permission, OK to touch if appropriate</a:t>
            </a:r>
            <a:endParaRPr lang="en-US" sz="2200" dirty="0"/>
          </a:p>
          <a:p>
            <a:r>
              <a:rPr lang="en-US" sz="2200" dirty="0"/>
              <a:t>Offer </a:t>
            </a:r>
            <a:r>
              <a:rPr lang="en-US" sz="2200" dirty="0" smtClean="0"/>
              <a:t>brief spontaneous summary petitions in prayer at </a:t>
            </a:r>
            <a:r>
              <a:rPr lang="en-US" sz="2200" dirty="0"/>
              <a:t>end of </a:t>
            </a:r>
            <a:r>
              <a:rPr lang="en-US" sz="2200" dirty="0" smtClean="0"/>
              <a:t>encounter rather than form </a:t>
            </a:r>
            <a:r>
              <a:rPr lang="en-US" sz="2200" dirty="0"/>
              <a:t>prayers </a:t>
            </a:r>
            <a:endParaRPr lang="en-US" sz="2200" dirty="0" smtClean="0"/>
          </a:p>
          <a:p>
            <a:r>
              <a:rPr lang="en-US" sz="2200" dirty="0" smtClean="0"/>
              <a:t>Prayer effective for “ordinary things” not just critical ones</a:t>
            </a:r>
            <a:endParaRPr lang="en-US" sz="2200" dirty="0"/>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22</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2800" y="3324499"/>
            <a:ext cx="5029200" cy="2825932"/>
          </a:xfrm>
          <a:prstGeom prst="rect">
            <a:avLst/>
          </a:prstGeom>
        </p:spPr>
      </p:pic>
    </p:spTree>
    <p:extLst>
      <p:ext uri="{BB962C8B-B14F-4D97-AF65-F5344CB8AC3E}">
        <p14:creationId xmlns:p14="http://schemas.microsoft.com/office/powerpoint/2010/main" val="495523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How to Pray </a:t>
            </a:r>
            <a:r>
              <a:rPr lang="en-US" sz="4400" dirty="0" smtClean="0"/>
              <a:t>– </a:t>
            </a:r>
            <a:r>
              <a:rPr lang="en-US" sz="4400" i="1" dirty="0" smtClean="0"/>
              <a:t>Model</a:t>
            </a:r>
            <a:endParaRPr lang="en-US" sz="4800" i="1" dirty="0"/>
          </a:p>
        </p:txBody>
      </p:sp>
      <p:sp>
        <p:nvSpPr>
          <p:cNvPr id="3" name="Content Placeholder 2"/>
          <p:cNvSpPr>
            <a:spLocks noGrp="1"/>
          </p:cNvSpPr>
          <p:nvPr>
            <p:ph idx="1"/>
          </p:nvPr>
        </p:nvSpPr>
        <p:spPr>
          <a:xfrm>
            <a:off x="457200" y="1600200"/>
            <a:ext cx="5029200" cy="4525963"/>
          </a:xfrm>
        </p:spPr>
        <p:txBody>
          <a:bodyPr>
            <a:normAutofit/>
          </a:bodyPr>
          <a:lstStyle/>
          <a:p>
            <a:pPr marL="0" indent="0">
              <a:spcBef>
                <a:spcPts val="1200"/>
              </a:spcBef>
              <a:buNone/>
            </a:pPr>
            <a:r>
              <a:rPr lang="en-US" b="1" dirty="0" smtClean="0">
                <a:solidFill>
                  <a:srgbClr val="0070C0"/>
                </a:solidFill>
              </a:rPr>
              <a:t>The Lord’s Prayer</a:t>
            </a:r>
          </a:p>
          <a:p>
            <a:pPr marL="0" indent="0">
              <a:spcBef>
                <a:spcPts val="1200"/>
              </a:spcBef>
              <a:buNone/>
            </a:pPr>
            <a:r>
              <a:rPr lang="en-US" sz="2200" i="1" dirty="0" smtClean="0"/>
              <a:t>Our </a:t>
            </a:r>
            <a:r>
              <a:rPr lang="en-US" sz="2200" i="1" dirty="0"/>
              <a:t>Father in heaven</a:t>
            </a:r>
            <a:r>
              <a:rPr lang="en-US" sz="2200" i="1" dirty="0" smtClean="0"/>
              <a:t>, hallowed </a:t>
            </a:r>
            <a:r>
              <a:rPr lang="en-US" sz="2200" i="1" dirty="0"/>
              <a:t>be your name</a:t>
            </a:r>
            <a:r>
              <a:rPr lang="en-US" sz="2200" i="1" dirty="0" smtClean="0"/>
              <a:t>.</a:t>
            </a:r>
            <a:endParaRPr lang="en-US" sz="2200" i="1" dirty="0"/>
          </a:p>
          <a:p>
            <a:pPr marL="0" indent="0">
              <a:spcBef>
                <a:spcPts val="1200"/>
              </a:spcBef>
              <a:buNone/>
            </a:pPr>
            <a:r>
              <a:rPr lang="en-US" sz="2200" i="1" dirty="0" smtClean="0"/>
              <a:t>Your </a:t>
            </a:r>
            <a:r>
              <a:rPr lang="en-US" sz="2200" i="1" dirty="0"/>
              <a:t>kingdom come</a:t>
            </a:r>
            <a:r>
              <a:rPr lang="en-US" sz="2200" i="1" dirty="0" smtClean="0"/>
              <a:t>, your </a:t>
            </a:r>
            <a:r>
              <a:rPr lang="en-US" sz="2200" i="1" dirty="0"/>
              <a:t>will be done</a:t>
            </a:r>
            <a:r>
              <a:rPr lang="en-US" sz="2200" i="1" dirty="0" smtClean="0"/>
              <a:t>, on </a:t>
            </a:r>
            <a:r>
              <a:rPr lang="en-US" sz="2200" i="1" dirty="0"/>
              <a:t>earth as it is in heaven.</a:t>
            </a:r>
          </a:p>
          <a:p>
            <a:pPr marL="0" indent="0">
              <a:spcBef>
                <a:spcPts val="1200"/>
              </a:spcBef>
              <a:buNone/>
            </a:pPr>
            <a:r>
              <a:rPr lang="en-US" sz="2200" i="1" dirty="0" smtClean="0"/>
              <a:t>Give </a:t>
            </a:r>
            <a:r>
              <a:rPr lang="en-US" sz="2200" i="1" dirty="0"/>
              <a:t>us this day our daily bread</a:t>
            </a:r>
            <a:r>
              <a:rPr lang="en-US" sz="2200" i="1" dirty="0" smtClean="0"/>
              <a:t>,</a:t>
            </a:r>
            <a:endParaRPr lang="en-US" sz="2200" i="1" dirty="0"/>
          </a:p>
          <a:p>
            <a:pPr marL="0" indent="0">
              <a:spcBef>
                <a:spcPts val="1200"/>
              </a:spcBef>
              <a:buNone/>
            </a:pPr>
            <a:r>
              <a:rPr lang="en-US" sz="2200" i="1" dirty="0" smtClean="0"/>
              <a:t>and </a:t>
            </a:r>
            <a:r>
              <a:rPr lang="en-US" sz="2200" i="1" dirty="0"/>
              <a:t>forgive us our debts</a:t>
            </a:r>
            <a:r>
              <a:rPr lang="en-US" sz="2200" i="1" dirty="0" smtClean="0"/>
              <a:t>, as </a:t>
            </a:r>
            <a:r>
              <a:rPr lang="en-US" sz="2200" i="1" dirty="0"/>
              <a:t>we also have forgiven our debtors.</a:t>
            </a:r>
          </a:p>
          <a:p>
            <a:pPr marL="0" indent="0">
              <a:spcBef>
                <a:spcPts val="1200"/>
              </a:spcBef>
              <a:buNone/>
            </a:pPr>
            <a:r>
              <a:rPr lang="en-US" sz="2200" i="1" dirty="0" smtClean="0"/>
              <a:t>And </a:t>
            </a:r>
            <a:r>
              <a:rPr lang="en-US" sz="2200" i="1" dirty="0"/>
              <a:t>lead us not into temptation</a:t>
            </a:r>
            <a:r>
              <a:rPr lang="en-US" sz="2200" i="1" dirty="0" smtClean="0"/>
              <a:t>, but </a:t>
            </a:r>
            <a:r>
              <a:rPr lang="en-US" sz="2200" i="1" dirty="0"/>
              <a:t>deliver us from evil.</a:t>
            </a:r>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23</a:t>
            </a:fld>
            <a:endParaRPr lang="en-US"/>
          </a:p>
        </p:txBody>
      </p:sp>
      <p:sp>
        <p:nvSpPr>
          <p:cNvPr id="7" name="Content Placeholder 2"/>
          <p:cNvSpPr txBox="1">
            <a:spLocks/>
          </p:cNvSpPr>
          <p:nvPr/>
        </p:nvSpPr>
        <p:spPr>
          <a:xfrm>
            <a:off x="5715000" y="1600200"/>
            <a:ext cx="2819400" cy="4449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baseline="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baseline="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spcBef>
                <a:spcPts val="1200"/>
              </a:spcBef>
              <a:buFont typeface="Arial" pitchFamily="34" charset="0"/>
              <a:buNone/>
            </a:pPr>
            <a:r>
              <a:rPr lang="en-US" b="1" dirty="0" smtClean="0">
                <a:solidFill>
                  <a:srgbClr val="009999"/>
                </a:solidFill>
              </a:rPr>
              <a:t>Keys:</a:t>
            </a:r>
          </a:p>
          <a:p>
            <a:pPr marL="274320" indent="-182880">
              <a:spcBef>
                <a:spcPts val="1200"/>
              </a:spcBef>
            </a:pPr>
            <a:r>
              <a:rPr lang="en-US" sz="2200" dirty="0" smtClean="0"/>
              <a:t>To the Father</a:t>
            </a:r>
          </a:p>
          <a:p>
            <a:pPr marL="0" indent="0">
              <a:spcBef>
                <a:spcPts val="1200"/>
              </a:spcBef>
              <a:buFont typeface="Arial" pitchFamily="34" charset="0"/>
              <a:buNone/>
            </a:pPr>
            <a:endParaRPr lang="en-US" sz="2200" dirty="0" smtClean="0"/>
          </a:p>
          <a:p>
            <a:pPr marL="274320" indent="-182880">
              <a:spcBef>
                <a:spcPts val="1200"/>
              </a:spcBef>
            </a:pPr>
            <a:r>
              <a:rPr lang="en-US" sz="2200" dirty="0" smtClean="0"/>
              <a:t>For His will</a:t>
            </a:r>
          </a:p>
          <a:p>
            <a:pPr marL="0" indent="0">
              <a:spcBef>
                <a:spcPts val="1200"/>
              </a:spcBef>
              <a:buFont typeface="Arial" pitchFamily="34" charset="0"/>
              <a:buNone/>
            </a:pPr>
            <a:endParaRPr lang="en-US" sz="200" dirty="0" smtClean="0"/>
          </a:p>
          <a:p>
            <a:pPr marL="274320" indent="-182880">
              <a:spcBef>
                <a:spcPts val="1200"/>
              </a:spcBef>
            </a:pPr>
            <a:r>
              <a:rPr lang="en-US" sz="2200" dirty="0" smtClean="0"/>
              <a:t>For provision</a:t>
            </a:r>
          </a:p>
          <a:p>
            <a:pPr marL="274320" indent="-182880">
              <a:spcBef>
                <a:spcPts val="1200"/>
              </a:spcBef>
            </a:pPr>
            <a:r>
              <a:rPr lang="en-US" sz="2200" dirty="0" smtClean="0"/>
              <a:t>For forgiveness</a:t>
            </a:r>
          </a:p>
          <a:p>
            <a:pPr marL="0" indent="0">
              <a:spcBef>
                <a:spcPts val="1200"/>
              </a:spcBef>
              <a:buFont typeface="Arial" pitchFamily="34" charset="0"/>
              <a:buNone/>
            </a:pPr>
            <a:endParaRPr lang="en-US" sz="2200" dirty="0" smtClean="0"/>
          </a:p>
          <a:p>
            <a:pPr marL="274320" indent="-182880">
              <a:spcBef>
                <a:spcPts val="1200"/>
              </a:spcBef>
            </a:pPr>
            <a:r>
              <a:rPr lang="en-US" sz="2200" dirty="0" smtClean="0"/>
              <a:t>For release</a:t>
            </a:r>
            <a:endParaRPr lang="en-US" sz="2200" dirty="0"/>
          </a:p>
        </p:txBody>
      </p:sp>
    </p:spTree>
    <p:extLst>
      <p:ext uri="{BB962C8B-B14F-4D97-AF65-F5344CB8AC3E}">
        <p14:creationId xmlns:p14="http://schemas.microsoft.com/office/powerpoint/2010/main" val="2580226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How to Pray </a:t>
            </a:r>
            <a:r>
              <a:rPr lang="en-US" sz="4400" dirty="0" smtClean="0"/>
              <a:t>– </a:t>
            </a:r>
            <a:r>
              <a:rPr lang="en-US" sz="4400" i="1" dirty="0" smtClean="0"/>
              <a:t>Guidelines</a:t>
            </a:r>
            <a:endParaRPr lang="en-US" sz="4800" i="1" dirty="0"/>
          </a:p>
        </p:txBody>
      </p:sp>
      <p:sp>
        <p:nvSpPr>
          <p:cNvPr id="3" name="Content Placeholder 2"/>
          <p:cNvSpPr>
            <a:spLocks noGrp="1"/>
          </p:cNvSpPr>
          <p:nvPr>
            <p:ph idx="1"/>
          </p:nvPr>
        </p:nvSpPr>
        <p:spPr>
          <a:xfrm>
            <a:off x="457200" y="1676400"/>
            <a:ext cx="8229600" cy="4449763"/>
          </a:xfrm>
        </p:spPr>
        <p:txBody>
          <a:bodyPr>
            <a:normAutofit/>
          </a:bodyPr>
          <a:lstStyle/>
          <a:p>
            <a:pPr>
              <a:spcBef>
                <a:spcPts val="1200"/>
              </a:spcBef>
            </a:pPr>
            <a:r>
              <a:rPr lang="en-US" sz="2200" dirty="0" smtClean="0"/>
              <a:t>Develop a very familiar understanding of God’s will as indicated in His Word by establishing a habit of regular Bible reading, meditation, and prayer.</a:t>
            </a:r>
          </a:p>
          <a:p>
            <a:pPr>
              <a:spcBef>
                <a:spcPts val="1200"/>
              </a:spcBef>
            </a:pPr>
            <a:r>
              <a:rPr lang="en-US" sz="2200" dirty="0" smtClean="0"/>
              <a:t>Be sensitive to the guidance of the Holy Spirit while listening to patients tell their stories so that you can pick up what’s really on their hearts.</a:t>
            </a:r>
          </a:p>
          <a:p>
            <a:pPr>
              <a:spcBef>
                <a:spcPts val="1200"/>
              </a:spcBef>
            </a:pPr>
            <a:r>
              <a:rPr lang="en-US" sz="2200" dirty="0"/>
              <a:t>Pray </a:t>
            </a:r>
            <a:r>
              <a:rPr lang="en-US" sz="2200" dirty="0" smtClean="0"/>
              <a:t>about hopes, concerns, and issues that have been shared using </a:t>
            </a:r>
            <a:r>
              <a:rPr lang="en-US" sz="2200" dirty="0"/>
              <a:t>common, concise language rather than </a:t>
            </a:r>
            <a:r>
              <a:rPr lang="en-US" sz="2200" dirty="0" smtClean="0"/>
              <a:t>lengthy </a:t>
            </a:r>
            <a:r>
              <a:rPr lang="en-US" sz="2200" dirty="0"/>
              <a:t>or religious-sounding terminology. </a:t>
            </a:r>
          </a:p>
          <a:p>
            <a:pPr>
              <a:spcBef>
                <a:spcPts val="1200"/>
              </a:spcBef>
            </a:pPr>
            <a:r>
              <a:rPr lang="en-US" sz="2200" dirty="0"/>
              <a:t>Find out what your gifts are and operate within them</a:t>
            </a:r>
            <a:r>
              <a:rPr lang="en-US" sz="2200" dirty="0" smtClean="0"/>
              <a:t>.</a:t>
            </a:r>
            <a:endParaRPr lang="en-US" sz="2200" dirty="0"/>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24</a:t>
            </a:fld>
            <a:endParaRPr lang="en-US"/>
          </a:p>
        </p:txBody>
      </p:sp>
    </p:spTree>
    <p:extLst>
      <p:ext uri="{BB962C8B-B14F-4D97-AF65-F5344CB8AC3E}">
        <p14:creationId xmlns:p14="http://schemas.microsoft.com/office/powerpoint/2010/main" val="3352436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How to Pray </a:t>
            </a:r>
            <a:r>
              <a:rPr lang="en-US" sz="4400" dirty="0" smtClean="0"/>
              <a:t>– </a:t>
            </a:r>
            <a:r>
              <a:rPr lang="en-US" sz="4400" i="1" dirty="0" smtClean="0"/>
              <a:t>Caveats</a:t>
            </a:r>
            <a:endParaRPr lang="en-US" sz="4800" i="1" dirty="0"/>
          </a:p>
        </p:txBody>
      </p:sp>
      <p:sp>
        <p:nvSpPr>
          <p:cNvPr id="3" name="Content Placeholder 2"/>
          <p:cNvSpPr>
            <a:spLocks noGrp="1"/>
          </p:cNvSpPr>
          <p:nvPr>
            <p:ph idx="1"/>
          </p:nvPr>
        </p:nvSpPr>
        <p:spPr>
          <a:xfrm>
            <a:off x="457200" y="1676400"/>
            <a:ext cx="8229600" cy="4449763"/>
          </a:xfrm>
        </p:spPr>
        <p:txBody>
          <a:bodyPr>
            <a:normAutofit/>
          </a:bodyPr>
          <a:lstStyle/>
          <a:p>
            <a:pPr>
              <a:spcBef>
                <a:spcPts val="1200"/>
              </a:spcBef>
            </a:pPr>
            <a:r>
              <a:rPr lang="en-US" sz="2200" dirty="0" smtClean="0"/>
              <a:t>Make sure patient is in agreement with prayer being offered (may be based on knowing patient and previous experience with them).</a:t>
            </a:r>
          </a:p>
          <a:p>
            <a:pPr>
              <a:spcBef>
                <a:spcPts val="1200"/>
              </a:spcBef>
            </a:pPr>
            <a:r>
              <a:rPr lang="en-US" sz="2200" dirty="0" smtClean="0"/>
              <a:t>Don’t use prayer aggressively at all to proselytize, instruct, correct, rebuke, or preach at patients</a:t>
            </a:r>
          </a:p>
          <a:p>
            <a:pPr>
              <a:spcBef>
                <a:spcPts val="1200"/>
              </a:spcBef>
            </a:pPr>
            <a:r>
              <a:rPr lang="en-US" sz="2200" dirty="0" smtClean="0"/>
              <a:t>Avoid lengthy prayers, religious jargon, and chapter and verse Scripture quotations. </a:t>
            </a:r>
            <a:endParaRPr lang="en-US" sz="2200" dirty="0"/>
          </a:p>
          <a:p>
            <a:pPr>
              <a:spcBef>
                <a:spcPts val="1200"/>
              </a:spcBef>
            </a:pPr>
            <a:r>
              <a:rPr lang="en-US" sz="2200" dirty="0" smtClean="0"/>
              <a:t>Since prayer is personal and based on relationships of established trust, it should probably </a:t>
            </a:r>
            <a:r>
              <a:rPr lang="en-US" sz="2200" dirty="0"/>
              <a:t>only be </a:t>
            </a:r>
            <a:r>
              <a:rPr lang="en-US" sz="2200" dirty="0" smtClean="0"/>
              <a:t>offered regularly by providers in the office.</a:t>
            </a:r>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25</a:t>
            </a:fld>
            <a:endParaRPr lang="en-US"/>
          </a:p>
        </p:txBody>
      </p:sp>
    </p:spTree>
    <p:extLst>
      <p:ext uri="{BB962C8B-B14F-4D97-AF65-F5344CB8AC3E}">
        <p14:creationId xmlns:p14="http://schemas.microsoft.com/office/powerpoint/2010/main" val="1849973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How to Pray </a:t>
            </a:r>
            <a:r>
              <a:rPr lang="en-US" sz="4400" dirty="0" smtClean="0"/>
              <a:t>– </a:t>
            </a:r>
            <a:r>
              <a:rPr lang="en-US" sz="4400" i="1" dirty="0" smtClean="0"/>
              <a:t>Examples</a:t>
            </a:r>
            <a:endParaRPr lang="en-US" sz="4400" i="1" dirty="0"/>
          </a:p>
        </p:txBody>
      </p:sp>
      <p:sp>
        <p:nvSpPr>
          <p:cNvPr id="3" name="Content Placeholder 2"/>
          <p:cNvSpPr>
            <a:spLocks noGrp="1"/>
          </p:cNvSpPr>
          <p:nvPr>
            <p:ph idx="1"/>
          </p:nvPr>
        </p:nvSpPr>
        <p:spPr/>
        <p:txBody>
          <a:bodyPr>
            <a:normAutofit fontScale="85000" lnSpcReduction="20000"/>
          </a:bodyPr>
          <a:lstStyle/>
          <a:p>
            <a:pPr marL="457200" indent="-457200">
              <a:spcBef>
                <a:spcPts val="1200"/>
              </a:spcBef>
              <a:buFont typeface="+mj-lt"/>
              <a:buAutoNum type="arabicPeriod"/>
            </a:pPr>
            <a:r>
              <a:rPr lang="en-US" sz="2500" dirty="0" smtClean="0"/>
              <a:t>Mother comes in with sore throat. She is tired, stressed, going on vacation with family, and wants an antibiotic. You chat with her about the family, empathize, diagnose a common cold, encourage and explain gently that antibiotics won’t help.</a:t>
            </a:r>
          </a:p>
          <a:p>
            <a:pPr lvl="1">
              <a:spcBef>
                <a:spcPts val="600"/>
              </a:spcBef>
              <a:buFont typeface="Wingdings" panose="05000000000000000000" pitchFamily="2" charset="2"/>
              <a:buChar char="v"/>
            </a:pPr>
            <a:r>
              <a:rPr lang="en-US" sz="2100" b="1" i="1" dirty="0" smtClean="0">
                <a:solidFill>
                  <a:srgbClr val="009999"/>
                </a:solidFill>
              </a:rPr>
              <a:t>Pray with her for God’s peace and strength for her recovery and for their trip together to be a blessing. Pray for her to receive the help she needs.</a:t>
            </a:r>
          </a:p>
          <a:p>
            <a:pPr marL="457200" indent="-457200">
              <a:spcBef>
                <a:spcPts val="1200"/>
              </a:spcBef>
              <a:buFont typeface="+mj-lt"/>
              <a:buAutoNum type="arabicPeriod"/>
            </a:pPr>
            <a:r>
              <a:rPr lang="en-US" dirty="0" smtClean="0"/>
              <a:t>Middle aged man comes in as a new patient wanting medical marijuana for chronic pain. He has an alcohol problem, has failed several rehab programs elsewhere, has early COPD and other medical problems. You pray silently for wisdom throughout encounter and indicate that medical marijuana isn’t an option but that you’d like to help. Arrange to get old records and set up return for CPE. </a:t>
            </a:r>
          </a:p>
          <a:p>
            <a:pPr lvl="1">
              <a:spcBef>
                <a:spcPts val="1200"/>
              </a:spcBef>
              <a:buFont typeface="Wingdings" panose="05000000000000000000" pitchFamily="2" charset="2"/>
              <a:buChar char="v"/>
            </a:pPr>
            <a:r>
              <a:rPr lang="en-US" sz="2100" b="1" i="1" dirty="0" smtClean="0">
                <a:solidFill>
                  <a:srgbClr val="009999"/>
                </a:solidFill>
              </a:rPr>
              <a:t>Pray with him for grace to move forward in a new relationship with you with God’s help, for you to have wisdom in helping him, for strength for him to endure pain and overcome alcohol and depression while you get to know each other and work together. For his broken past and hope for the future, etc. as encounter provides more specifics.</a:t>
            </a:r>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26</a:t>
            </a:fld>
            <a:endParaRPr lang="en-US"/>
          </a:p>
        </p:txBody>
      </p:sp>
    </p:spTree>
    <p:extLst>
      <p:ext uri="{BB962C8B-B14F-4D97-AF65-F5344CB8AC3E}">
        <p14:creationId xmlns:p14="http://schemas.microsoft.com/office/powerpoint/2010/main" val="3419374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Who Benefits?</a:t>
            </a:r>
            <a:endParaRPr lang="en-US" sz="4800" dirty="0"/>
          </a:p>
        </p:txBody>
      </p:sp>
      <p:sp>
        <p:nvSpPr>
          <p:cNvPr id="3" name="Content Placeholder 2"/>
          <p:cNvSpPr>
            <a:spLocks noGrp="1"/>
          </p:cNvSpPr>
          <p:nvPr>
            <p:ph idx="1"/>
          </p:nvPr>
        </p:nvSpPr>
        <p:spPr/>
        <p:txBody>
          <a:bodyPr/>
          <a:lstStyle/>
          <a:p>
            <a:r>
              <a:rPr lang="en-US" sz="2200" b="1" dirty="0">
                <a:solidFill>
                  <a:srgbClr val="009999"/>
                </a:solidFill>
              </a:rPr>
              <a:t>The Patient</a:t>
            </a:r>
          </a:p>
          <a:p>
            <a:pPr lvl="1"/>
            <a:r>
              <a:rPr lang="en-US" sz="2000" dirty="0"/>
              <a:t>Those of faith</a:t>
            </a:r>
          </a:p>
          <a:p>
            <a:pPr lvl="1"/>
            <a:r>
              <a:rPr lang="en-US" sz="2000" dirty="0"/>
              <a:t>Those of borderline faith</a:t>
            </a:r>
          </a:p>
          <a:p>
            <a:pPr lvl="1"/>
            <a:r>
              <a:rPr lang="en-US" sz="2000" dirty="0"/>
              <a:t>Those seeking answers about faith</a:t>
            </a:r>
          </a:p>
          <a:p>
            <a:pPr>
              <a:spcBef>
                <a:spcPts val="1200"/>
              </a:spcBef>
            </a:pPr>
            <a:r>
              <a:rPr lang="en-US" sz="2200" b="1" dirty="0">
                <a:solidFill>
                  <a:srgbClr val="009999"/>
                </a:solidFill>
              </a:rPr>
              <a:t>The Patient’s Family</a:t>
            </a:r>
          </a:p>
          <a:p>
            <a:pPr lvl="1"/>
            <a:r>
              <a:rPr lang="en-US" sz="2000" dirty="0"/>
              <a:t>Healing and comforting are their priorities</a:t>
            </a:r>
          </a:p>
          <a:p>
            <a:pPr>
              <a:spcBef>
                <a:spcPts val="1200"/>
              </a:spcBef>
            </a:pPr>
            <a:r>
              <a:rPr lang="en-US" sz="2200" b="1" dirty="0">
                <a:solidFill>
                  <a:srgbClr val="009999"/>
                </a:solidFill>
              </a:rPr>
              <a:t>The Physician</a:t>
            </a:r>
          </a:p>
          <a:p>
            <a:pPr lvl="1"/>
            <a:r>
              <a:rPr lang="en-US" sz="2000" dirty="0"/>
              <a:t>G</a:t>
            </a:r>
            <a:r>
              <a:rPr lang="en-US" sz="2000" dirty="0" smtClean="0"/>
              <a:t>ratitude </a:t>
            </a:r>
            <a:r>
              <a:rPr lang="en-US" sz="2000" dirty="0"/>
              <a:t>shown by patients is overwhelming</a:t>
            </a:r>
          </a:p>
          <a:p>
            <a:pPr>
              <a:spcBef>
                <a:spcPts val="1200"/>
              </a:spcBef>
            </a:pPr>
            <a:r>
              <a:rPr lang="en-US" sz="2200" b="1" dirty="0">
                <a:solidFill>
                  <a:srgbClr val="009999"/>
                </a:solidFill>
              </a:rPr>
              <a:t>The Medical Support Staff</a:t>
            </a:r>
          </a:p>
          <a:p>
            <a:pPr lvl="1"/>
            <a:r>
              <a:rPr lang="en-US" sz="2000" dirty="0"/>
              <a:t>They see an intimacy of caring </a:t>
            </a:r>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27</a:t>
            </a:fld>
            <a:endParaRPr lang="en-US"/>
          </a:p>
        </p:txBody>
      </p:sp>
    </p:spTree>
    <p:extLst>
      <p:ext uri="{BB962C8B-B14F-4D97-AF65-F5344CB8AC3E}">
        <p14:creationId xmlns:p14="http://schemas.microsoft.com/office/powerpoint/2010/main" val="3355916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a:t>Short Term Benefits</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29200" y="1676400"/>
            <a:ext cx="3446986" cy="4312779"/>
          </a:xfrm>
        </p:spPr>
      </p:pic>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28</a:t>
            </a:fld>
            <a:endParaRPr lang="en-US"/>
          </a:p>
        </p:txBody>
      </p:sp>
      <p:sp>
        <p:nvSpPr>
          <p:cNvPr id="7" name="Content Placeholder 6"/>
          <p:cNvSpPr>
            <a:spLocks noGrp="1"/>
          </p:cNvSpPr>
          <p:nvPr>
            <p:ph sz="quarter" idx="13"/>
          </p:nvPr>
        </p:nvSpPr>
        <p:spPr>
          <a:xfrm>
            <a:off x="457200" y="1676400"/>
            <a:ext cx="4282440" cy="4450080"/>
          </a:xfrm>
        </p:spPr>
        <p:txBody>
          <a:bodyPr>
            <a:normAutofit/>
          </a:bodyPr>
          <a:lstStyle/>
          <a:p>
            <a:r>
              <a:rPr lang="en-US" altLang="en-US" sz="2000" b="1" dirty="0" smtClean="0">
                <a:solidFill>
                  <a:srgbClr val="009999"/>
                </a:solidFill>
              </a:rPr>
              <a:t>God answers prayer!</a:t>
            </a:r>
          </a:p>
          <a:p>
            <a:pPr>
              <a:spcBef>
                <a:spcPts val="1200"/>
              </a:spcBef>
            </a:pPr>
            <a:r>
              <a:rPr lang="en-US" altLang="en-US" sz="2000" b="1" dirty="0" smtClean="0">
                <a:solidFill>
                  <a:srgbClr val="009999"/>
                </a:solidFill>
              </a:rPr>
              <a:t>The sincerity of your care </a:t>
            </a:r>
            <a:r>
              <a:rPr lang="en-US" altLang="en-US" sz="2000" dirty="0" smtClean="0"/>
              <a:t>is demonstrated</a:t>
            </a:r>
            <a:endParaRPr lang="en-US" altLang="en-US" sz="2000" dirty="0"/>
          </a:p>
          <a:p>
            <a:pPr>
              <a:spcBef>
                <a:spcPts val="1200"/>
              </a:spcBef>
            </a:pPr>
            <a:r>
              <a:rPr lang="en-US" altLang="en-US" sz="2000" b="1" dirty="0">
                <a:solidFill>
                  <a:srgbClr val="009999"/>
                </a:solidFill>
              </a:rPr>
              <a:t>A deeper relationship is established</a:t>
            </a:r>
          </a:p>
          <a:p>
            <a:pPr lvl="1"/>
            <a:r>
              <a:rPr lang="en-US" altLang="en-US" sz="1800" dirty="0"/>
              <a:t>Patient loyalty</a:t>
            </a:r>
          </a:p>
          <a:p>
            <a:pPr lvl="1"/>
            <a:r>
              <a:rPr lang="en-US" altLang="en-US" sz="1800" dirty="0"/>
              <a:t>Patient trust</a:t>
            </a:r>
          </a:p>
          <a:p>
            <a:pPr lvl="1"/>
            <a:r>
              <a:rPr lang="en-US" altLang="en-US" sz="1800" dirty="0"/>
              <a:t>Family loyalty and support</a:t>
            </a:r>
          </a:p>
          <a:p>
            <a:pPr>
              <a:spcBef>
                <a:spcPts val="1200"/>
              </a:spcBef>
            </a:pPr>
            <a:r>
              <a:rPr lang="en-US" altLang="en-US" sz="2000" b="1" dirty="0" smtClean="0">
                <a:solidFill>
                  <a:srgbClr val="009999"/>
                </a:solidFill>
              </a:rPr>
              <a:t>Physician-patient </a:t>
            </a:r>
            <a:r>
              <a:rPr lang="en-US" altLang="en-US" sz="2000" b="1" dirty="0">
                <a:solidFill>
                  <a:srgbClr val="009999"/>
                </a:solidFill>
              </a:rPr>
              <a:t>connection </a:t>
            </a:r>
            <a:r>
              <a:rPr lang="en-US" altLang="en-US" sz="2000" dirty="0" smtClean="0"/>
              <a:t>begins that helps </a:t>
            </a:r>
            <a:r>
              <a:rPr lang="en-US" altLang="en-US" sz="2000" dirty="0"/>
              <a:t>overcome emotional obstacles to </a:t>
            </a:r>
            <a:r>
              <a:rPr lang="en-US" altLang="en-US" sz="2000" dirty="0" smtClean="0"/>
              <a:t>healthy lifestyle change</a:t>
            </a:r>
            <a:endParaRPr lang="en-US" altLang="en-US" sz="2000" dirty="0"/>
          </a:p>
        </p:txBody>
      </p:sp>
    </p:spTree>
    <p:extLst>
      <p:ext uri="{BB962C8B-B14F-4D97-AF65-F5344CB8AC3E}">
        <p14:creationId xmlns:p14="http://schemas.microsoft.com/office/powerpoint/2010/main" val="1587122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Longer Term </a:t>
            </a:r>
            <a:r>
              <a:rPr lang="en-US" sz="4800" dirty="0"/>
              <a:t>Benefits</a:t>
            </a:r>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29</a:t>
            </a:fld>
            <a:endParaRPr lang="en-US"/>
          </a:p>
        </p:txBody>
      </p:sp>
      <p:pic>
        <p:nvPicPr>
          <p:cNvPr id="9" name="Content Placeholder 8"/>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5800" y="1676401"/>
            <a:ext cx="3472319" cy="4343400"/>
          </a:xfrm>
        </p:spPr>
      </p:pic>
      <p:sp>
        <p:nvSpPr>
          <p:cNvPr id="3" name="Content Placeholder 2"/>
          <p:cNvSpPr>
            <a:spLocks noGrp="1"/>
          </p:cNvSpPr>
          <p:nvPr>
            <p:ph sz="half" idx="2"/>
          </p:nvPr>
        </p:nvSpPr>
        <p:spPr>
          <a:xfrm>
            <a:off x="4419600" y="1752600"/>
            <a:ext cx="4267200" cy="4373563"/>
          </a:xfrm>
        </p:spPr>
        <p:txBody>
          <a:bodyPr>
            <a:normAutofit/>
          </a:bodyPr>
          <a:lstStyle/>
          <a:p>
            <a:pPr>
              <a:spcBef>
                <a:spcPts val="1200"/>
              </a:spcBef>
            </a:pPr>
            <a:r>
              <a:rPr lang="en-US" altLang="en-US" sz="2000" b="1" dirty="0">
                <a:solidFill>
                  <a:srgbClr val="009999"/>
                </a:solidFill>
              </a:rPr>
              <a:t>God answers prayer</a:t>
            </a:r>
            <a:r>
              <a:rPr lang="en-US" altLang="en-US" sz="2000" b="1" dirty="0" smtClean="0">
                <a:solidFill>
                  <a:srgbClr val="009999"/>
                </a:solidFill>
              </a:rPr>
              <a:t>!</a:t>
            </a:r>
            <a:endParaRPr lang="en-US" sz="2000" dirty="0" smtClean="0"/>
          </a:p>
          <a:p>
            <a:pPr>
              <a:spcBef>
                <a:spcPts val="1200"/>
              </a:spcBef>
            </a:pPr>
            <a:r>
              <a:rPr lang="en-US" sz="2000" b="1" dirty="0" smtClean="0">
                <a:solidFill>
                  <a:srgbClr val="009999"/>
                </a:solidFill>
              </a:rPr>
              <a:t>Patient </a:t>
            </a:r>
            <a:r>
              <a:rPr lang="en-US" sz="2000" b="1" dirty="0">
                <a:solidFill>
                  <a:srgbClr val="009999"/>
                </a:solidFill>
              </a:rPr>
              <a:t>compliance </a:t>
            </a:r>
            <a:r>
              <a:rPr lang="en-US" sz="2000" b="1" dirty="0" smtClean="0">
                <a:solidFill>
                  <a:srgbClr val="009999"/>
                </a:solidFill>
              </a:rPr>
              <a:t>improved</a:t>
            </a:r>
            <a:endParaRPr lang="en-US" sz="2000" b="1" dirty="0">
              <a:solidFill>
                <a:srgbClr val="009999"/>
              </a:solidFill>
            </a:endParaRPr>
          </a:p>
          <a:p>
            <a:pPr>
              <a:spcBef>
                <a:spcPts val="1200"/>
              </a:spcBef>
            </a:pPr>
            <a:r>
              <a:rPr lang="en-US" sz="2000" b="1" dirty="0">
                <a:solidFill>
                  <a:srgbClr val="009999"/>
                </a:solidFill>
              </a:rPr>
              <a:t>Family more eager</a:t>
            </a:r>
            <a:r>
              <a:rPr lang="en-US" sz="2000" dirty="0"/>
              <a:t> to be involved in care</a:t>
            </a:r>
          </a:p>
          <a:p>
            <a:pPr>
              <a:spcBef>
                <a:spcPts val="1200"/>
              </a:spcBef>
            </a:pPr>
            <a:r>
              <a:rPr lang="en-US" sz="2000" b="1" dirty="0">
                <a:solidFill>
                  <a:srgbClr val="009999"/>
                </a:solidFill>
              </a:rPr>
              <a:t>Hope is established </a:t>
            </a:r>
            <a:r>
              <a:rPr lang="en-US" sz="2000" dirty="0"/>
              <a:t>beyond medical/surgical assurances or disappointments</a:t>
            </a:r>
          </a:p>
          <a:p>
            <a:pPr>
              <a:spcBef>
                <a:spcPts val="1200"/>
              </a:spcBef>
            </a:pPr>
            <a:r>
              <a:rPr lang="en-US" sz="2000" b="1" dirty="0">
                <a:solidFill>
                  <a:srgbClr val="009999"/>
                </a:solidFill>
              </a:rPr>
              <a:t>An opening is initiated </a:t>
            </a:r>
            <a:r>
              <a:rPr lang="en-US" sz="2000" dirty="0"/>
              <a:t>to begin addressing other issues in their life that may require spiritual </a:t>
            </a:r>
            <a:r>
              <a:rPr lang="en-US" sz="2000" dirty="0" smtClean="0"/>
              <a:t>counseling</a:t>
            </a:r>
            <a:endParaRPr lang="en-US" sz="2000" dirty="0"/>
          </a:p>
        </p:txBody>
      </p:sp>
    </p:spTree>
    <p:extLst>
      <p:ext uri="{BB962C8B-B14F-4D97-AF65-F5344CB8AC3E}">
        <p14:creationId xmlns:p14="http://schemas.microsoft.com/office/powerpoint/2010/main" val="3764155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Session Description</a:t>
            </a:r>
            <a:endParaRPr lang="en-US" sz="4800" dirty="0"/>
          </a:p>
        </p:txBody>
      </p:sp>
      <p:sp>
        <p:nvSpPr>
          <p:cNvPr id="3" name="Content Placeholder 2"/>
          <p:cNvSpPr>
            <a:spLocks noGrp="1"/>
          </p:cNvSpPr>
          <p:nvPr>
            <p:ph idx="1"/>
          </p:nvPr>
        </p:nvSpPr>
        <p:spPr/>
        <p:txBody>
          <a:bodyPr/>
          <a:lstStyle/>
          <a:p>
            <a:pPr>
              <a:spcBef>
                <a:spcPts val="1200"/>
              </a:spcBef>
            </a:pPr>
            <a:r>
              <a:rPr lang="en-US" b="1" dirty="0">
                <a:solidFill>
                  <a:srgbClr val="0070C0"/>
                </a:solidFill>
              </a:rPr>
              <a:t>We all know </a:t>
            </a:r>
            <a:r>
              <a:rPr lang="en-US" dirty="0"/>
              <a:t>that prayer is "where the rubber hits the road" in our faith, but how do we demonstrate and incorporate the powerful instrument of intercession in our daily lives and especially in our patient </a:t>
            </a:r>
            <a:r>
              <a:rPr lang="en-US" dirty="0" smtClean="0"/>
              <a:t>encounters?</a:t>
            </a:r>
          </a:p>
          <a:p>
            <a:pPr>
              <a:spcBef>
                <a:spcPts val="1200"/>
              </a:spcBef>
            </a:pPr>
            <a:r>
              <a:rPr lang="en-US" b="1" dirty="0" smtClean="0">
                <a:solidFill>
                  <a:srgbClr val="0070C0"/>
                </a:solidFill>
              </a:rPr>
              <a:t>How </a:t>
            </a:r>
            <a:r>
              <a:rPr lang="en-US" b="1" dirty="0">
                <a:solidFill>
                  <a:srgbClr val="0070C0"/>
                </a:solidFill>
              </a:rPr>
              <a:t>do we carry </a:t>
            </a:r>
            <a:r>
              <a:rPr lang="en-US" dirty="0"/>
              <a:t>the difficulties faced by patients to God and communicate the relevant aspects of the "Good News" back to patients in the clinical </a:t>
            </a:r>
            <a:r>
              <a:rPr lang="en-US" dirty="0" smtClean="0"/>
              <a:t>setting?</a:t>
            </a:r>
            <a:endParaRPr lang="en-US" dirty="0"/>
          </a:p>
          <a:p>
            <a:endParaRPr lang="en-US" dirty="0"/>
          </a:p>
        </p:txBody>
      </p:sp>
      <p:sp>
        <p:nvSpPr>
          <p:cNvPr id="4" name="Date Placeholder 3"/>
          <p:cNvSpPr>
            <a:spLocks noGrp="1"/>
          </p:cNvSpPr>
          <p:nvPr>
            <p:ph type="dt" sz="half" idx="10"/>
          </p:nvPr>
        </p:nvSpPr>
        <p:spPr/>
        <p:txBody>
          <a:bodyPr/>
          <a:lstStyle/>
          <a:p>
            <a:r>
              <a:rPr lang="en-US" smtClean="0"/>
              <a:t>Patient Prayer - 4/7/22</a:t>
            </a:r>
            <a:endParaRPr lang="en-US" dirty="0"/>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3</a:t>
            </a:fld>
            <a:endParaRPr lang="en-US"/>
          </a:p>
        </p:txBody>
      </p:sp>
    </p:spTree>
    <p:extLst>
      <p:ext uri="{BB962C8B-B14F-4D97-AF65-F5344CB8AC3E}">
        <p14:creationId xmlns:p14="http://schemas.microsoft.com/office/powerpoint/2010/main" val="1668042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a:t>Selected References</a:t>
            </a:r>
          </a:p>
        </p:txBody>
      </p:sp>
      <p:sp>
        <p:nvSpPr>
          <p:cNvPr id="3" name="Content Placeholder 2"/>
          <p:cNvSpPr>
            <a:spLocks noGrp="1"/>
          </p:cNvSpPr>
          <p:nvPr>
            <p:ph idx="1"/>
          </p:nvPr>
        </p:nvSpPr>
        <p:spPr>
          <a:xfrm>
            <a:off x="457200" y="1676400"/>
            <a:ext cx="8229600" cy="4449763"/>
          </a:xfrm>
        </p:spPr>
        <p:txBody>
          <a:bodyPr>
            <a:noAutofit/>
          </a:bodyPr>
          <a:lstStyle/>
          <a:p>
            <a:pPr>
              <a:spcBef>
                <a:spcPts val="1200"/>
              </a:spcBef>
            </a:pPr>
            <a:r>
              <a:rPr lang="en-US" sz="1600" b="1" dirty="0" smtClean="0">
                <a:solidFill>
                  <a:srgbClr val="009999"/>
                </a:solidFill>
              </a:rPr>
              <a:t>Ephesians 6.17. </a:t>
            </a:r>
            <a:r>
              <a:rPr lang="en-US" sz="1600" i="1" dirty="0" smtClean="0"/>
              <a:t>and </a:t>
            </a:r>
            <a:r>
              <a:rPr lang="en-US" sz="1600" i="1" dirty="0"/>
              <a:t>take the helmet of </a:t>
            </a:r>
            <a:r>
              <a:rPr lang="en-US" sz="1600" i="1" dirty="0" smtClean="0"/>
              <a:t>salvation </a:t>
            </a:r>
            <a:r>
              <a:rPr lang="en-US" sz="1600" i="1" dirty="0"/>
              <a:t>and the sword of the Spirit, which is the word of God, </a:t>
            </a:r>
            <a:r>
              <a:rPr lang="en-US" sz="1600" i="1" dirty="0" smtClean="0"/>
              <a:t>praying</a:t>
            </a:r>
            <a:r>
              <a:rPr lang="en-US" sz="1600" i="1" dirty="0"/>
              <a:t> at all times in the </a:t>
            </a:r>
            <a:r>
              <a:rPr lang="en-US" sz="1600" i="1" dirty="0" smtClean="0"/>
              <a:t>Spirit</a:t>
            </a:r>
            <a:r>
              <a:rPr lang="en-US" sz="1600" i="1" dirty="0"/>
              <a:t> with all prayer and supplication</a:t>
            </a:r>
            <a:r>
              <a:rPr lang="en-US" sz="1600" i="1" dirty="0" smtClean="0"/>
              <a:t>.</a:t>
            </a:r>
          </a:p>
          <a:p>
            <a:pPr>
              <a:spcBef>
                <a:spcPts val="1200"/>
              </a:spcBef>
            </a:pPr>
            <a:r>
              <a:rPr lang="en-US" sz="1600" b="1" dirty="0" smtClean="0">
                <a:solidFill>
                  <a:srgbClr val="009999"/>
                </a:solidFill>
              </a:rPr>
              <a:t>1 Thessalonians 5.16-19. </a:t>
            </a:r>
            <a:r>
              <a:rPr lang="en-US" sz="1600" b="1" baseline="30000" dirty="0">
                <a:solidFill>
                  <a:srgbClr val="009999"/>
                </a:solidFill>
              </a:rPr>
              <a:t> </a:t>
            </a:r>
            <a:r>
              <a:rPr lang="en-US" sz="1600" i="1" dirty="0"/>
              <a:t>Rejoice </a:t>
            </a:r>
            <a:r>
              <a:rPr lang="en-US" sz="1600" i="1" dirty="0" smtClean="0"/>
              <a:t>always,</a:t>
            </a:r>
            <a:r>
              <a:rPr lang="en-US" sz="1600" b="1" i="1" baseline="30000" dirty="0"/>
              <a:t> </a:t>
            </a:r>
            <a:r>
              <a:rPr lang="en-US" sz="1600" i="1" dirty="0"/>
              <a:t>pray without ceasing, </a:t>
            </a:r>
            <a:r>
              <a:rPr lang="en-US" sz="1600" i="1" dirty="0" smtClean="0"/>
              <a:t>give </a:t>
            </a:r>
            <a:r>
              <a:rPr lang="en-US" sz="1600" i="1" dirty="0"/>
              <a:t>thanks in all circumstances; for this is the will of God in Christ Jesus for you. </a:t>
            </a:r>
            <a:r>
              <a:rPr lang="en-US" sz="1600" i="1" dirty="0" smtClean="0"/>
              <a:t>Do </a:t>
            </a:r>
            <a:r>
              <a:rPr lang="en-US" sz="1600" i="1" dirty="0"/>
              <a:t>not quench the Spirit. </a:t>
            </a:r>
            <a:endParaRPr lang="en-US" sz="1600" i="1" dirty="0" smtClean="0"/>
          </a:p>
          <a:p>
            <a:pPr>
              <a:spcBef>
                <a:spcPts val="1200"/>
              </a:spcBef>
            </a:pPr>
            <a:r>
              <a:rPr lang="en-US" sz="1600" b="1" dirty="0" smtClean="0">
                <a:solidFill>
                  <a:srgbClr val="009999"/>
                </a:solidFill>
              </a:rPr>
              <a:t>James 5.14-16. </a:t>
            </a:r>
            <a:r>
              <a:rPr lang="en-US" sz="1600" i="1" dirty="0" smtClean="0"/>
              <a:t>Is </a:t>
            </a:r>
            <a:r>
              <a:rPr lang="en-US" sz="1600" i="1" dirty="0"/>
              <a:t>anyone among you sick? </a:t>
            </a:r>
            <a:r>
              <a:rPr lang="en-US" sz="1600" i="1" dirty="0" smtClean="0"/>
              <a:t>Let </a:t>
            </a:r>
            <a:r>
              <a:rPr lang="en-US" sz="1600" i="1" dirty="0"/>
              <a:t>him call for the elders of the church, and let them pray over him, anointing him with oil in the name of the Lord. </a:t>
            </a:r>
            <a:r>
              <a:rPr lang="en-US" sz="1600" i="1" dirty="0" smtClean="0"/>
              <a:t>And </a:t>
            </a:r>
            <a:r>
              <a:rPr lang="en-US" sz="1600" i="1" dirty="0"/>
              <a:t>the prayer of faith will save the one who is sick, and the Lord will raise him up. And if he has committed sins, he will be </a:t>
            </a:r>
            <a:r>
              <a:rPr lang="en-US" sz="1600" i="1" dirty="0" smtClean="0"/>
              <a:t>forgiven. Therefore, confess </a:t>
            </a:r>
            <a:r>
              <a:rPr lang="en-US" sz="1600" i="1" dirty="0"/>
              <a:t>your sins to one another and pray for one another, that you may be healed. The prayer of a righteous person has great power as it is </a:t>
            </a:r>
            <a:r>
              <a:rPr lang="en-US" sz="1600" i="1" dirty="0" smtClean="0"/>
              <a:t>working.</a:t>
            </a:r>
            <a:endParaRPr lang="en-US" sz="1600" dirty="0" smtClean="0"/>
          </a:p>
          <a:p>
            <a:pPr>
              <a:spcBef>
                <a:spcPts val="1200"/>
              </a:spcBef>
            </a:pPr>
            <a:r>
              <a:rPr lang="en-US" sz="1600" b="1" dirty="0" smtClean="0">
                <a:solidFill>
                  <a:srgbClr val="0070C0"/>
                </a:solidFill>
              </a:rPr>
              <a:t>Williams, Meltzer, Arora, </a:t>
            </a:r>
            <a:r>
              <a:rPr lang="en-US" sz="1600" b="1" dirty="0">
                <a:solidFill>
                  <a:srgbClr val="0070C0"/>
                </a:solidFill>
              </a:rPr>
              <a:t>et al. </a:t>
            </a:r>
            <a:r>
              <a:rPr lang="en-US" sz="1600" i="1" dirty="0"/>
              <a:t>Attention to inpatients' religious and spiritual concerns: Predictors and association with patient </a:t>
            </a:r>
            <a:r>
              <a:rPr lang="en-US" sz="1600" i="1" dirty="0" smtClean="0"/>
              <a:t>satisfaction. </a:t>
            </a:r>
            <a:r>
              <a:rPr lang="en-US" sz="1600" dirty="0"/>
              <a:t>J Gen </a:t>
            </a:r>
            <a:r>
              <a:rPr lang="en-US" sz="1600" dirty="0" err="1"/>
              <a:t>Int</a:t>
            </a:r>
            <a:r>
              <a:rPr lang="en-US" sz="1600" dirty="0"/>
              <a:t> Med 2011;26:1265-1271</a:t>
            </a:r>
            <a:r>
              <a:rPr lang="en-US" sz="1600" dirty="0" smtClean="0"/>
              <a:t>.</a:t>
            </a:r>
          </a:p>
          <a:p>
            <a:pPr>
              <a:spcBef>
                <a:spcPts val="1200"/>
              </a:spcBef>
            </a:pPr>
            <a:r>
              <a:rPr lang="en-US" sz="1600" b="1" dirty="0" smtClean="0">
                <a:solidFill>
                  <a:srgbClr val="C00000"/>
                </a:solidFill>
              </a:rPr>
              <a:t>Other studies </a:t>
            </a:r>
            <a:r>
              <a:rPr lang="en-US" sz="1600" i="1" dirty="0" smtClean="0"/>
              <a:t>of anonymous intercessory prayer are weak and inconclusive.</a:t>
            </a:r>
            <a:endParaRPr lang="en-US" sz="1600" i="1" dirty="0"/>
          </a:p>
        </p:txBody>
      </p:sp>
      <p:sp>
        <p:nvSpPr>
          <p:cNvPr id="4" name="Date Placeholder 3"/>
          <p:cNvSpPr>
            <a:spLocks noGrp="1"/>
          </p:cNvSpPr>
          <p:nvPr>
            <p:ph type="dt" sz="half" idx="10"/>
          </p:nvPr>
        </p:nvSpPr>
        <p:spPr/>
        <p:txBody>
          <a:bodyPr/>
          <a:lstStyle/>
          <a:p>
            <a:r>
              <a:rPr lang="en-US" smtClean="0"/>
              <a:t>Patient Prayer - 4/7/22</a:t>
            </a:r>
            <a:endParaRPr lang="en-US" dirty="0"/>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30</a:t>
            </a:fld>
            <a:endParaRPr lang="en-US"/>
          </a:p>
        </p:txBody>
      </p:sp>
    </p:spTree>
    <p:extLst>
      <p:ext uri="{BB962C8B-B14F-4D97-AF65-F5344CB8AC3E}">
        <p14:creationId xmlns:p14="http://schemas.microsoft.com/office/powerpoint/2010/main" val="1706247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Handouts</a:t>
            </a:r>
            <a:endParaRPr lang="en-US" sz="4800" dirty="0"/>
          </a:p>
        </p:txBody>
      </p:sp>
      <p:sp>
        <p:nvSpPr>
          <p:cNvPr id="3" name="Content Placeholder 2"/>
          <p:cNvSpPr>
            <a:spLocks noGrp="1"/>
          </p:cNvSpPr>
          <p:nvPr>
            <p:ph idx="1"/>
          </p:nvPr>
        </p:nvSpPr>
        <p:spPr>
          <a:xfrm>
            <a:off x="457200" y="1600201"/>
            <a:ext cx="8229600" cy="1752599"/>
          </a:xfrm>
        </p:spPr>
        <p:txBody>
          <a:bodyPr>
            <a:normAutofit/>
          </a:bodyPr>
          <a:lstStyle/>
          <a:p>
            <a:pPr indent="-274320"/>
            <a:r>
              <a:rPr lang="en-US" dirty="0" smtClean="0"/>
              <a:t>Praying with Patients outline</a:t>
            </a:r>
          </a:p>
          <a:p>
            <a:pPr indent="-274320"/>
            <a:r>
              <a:rPr lang="en-US" dirty="0" smtClean="0"/>
              <a:t>Attitude, Energy Balance, </a:t>
            </a:r>
            <a:r>
              <a:rPr lang="en-US" dirty="0"/>
              <a:t>and </a:t>
            </a:r>
            <a:r>
              <a:rPr lang="en-US" dirty="0" smtClean="0"/>
              <a:t>Resistance</a:t>
            </a:r>
          </a:p>
          <a:p>
            <a:pPr indent="-274320"/>
            <a:r>
              <a:rPr lang="en-US" dirty="0" smtClean="0"/>
              <a:t>Faith-building Resources</a:t>
            </a:r>
          </a:p>
          <a:p>
            <a:endParaRPr lang="en-US" dirty="0"/>
          </a:p>
        </p:txBody>
      </p:sp>
      <p:sp>
        <p:nvSpPr>
          <p:cNvPr id="4" name="Date Placeholder 3"/>
          <p:cNvSpPr>
            <a:spLocks noGrp="1"/>
          </p:cNvSpPr>
          <p:nvPr>
            <p:ph type="dt" sz="half" idx="10"/>
          </p:nvPr>
        </p:nvSpPr>
        <p:spPr/>
        <p:txBody>
          <a:bodyPr/>
          <a:lstStyle/>
          <a:p>
            <a:r>
              <a:rPr lang="en-US" smtClean="0"/>
              <a:t>Patient Prayer - 4/7/22</a:t>
            </a:r>
            <a:endParaRPr lang="en-US" dirty="0"/>
          </a:p>
        </p:txBody>
      </p:sp>
      <p:sp>
        <p:nvSpPr>
          <p:cNvPr id="5" name="Footer Placeholder 4"/>
          <p:cNvSpPr>
            <a:spLocks noGrp="1"/>
          </p:cNvSpPr>
          <p:nvPr>
            <p:ph type="ftr" sz="quarter" idx="11"/>
          </p:nvPr>
        </p:nvSpPr>
        <p:spPr/>
        <p:txBody>
          <a:bodyPr/>
          <a:lstStyle/>
          <a:p>
            <a:r>
              <a:rPr lang="en-US" smtClean="0"/>
              <a:t>CCHF Dr. Bill Morehouse</a:t>
            </a:r>
            <a:endParaRPr lang="en-US" dirty="0"/>
          </a:p>
        </p:txBody>
      </p:sp>
      <p:sp>
        <p:nvSpPr>
          <p:cNvPr id="6" name="Slide Number Placeholder 5"/>
          <p:cNvSpPr>
            <a:spLocks noGrp="1"/>
          </p:cNvSpPr>
          <p:nvPr>
            <p:ph type="sldNum" sz="quarter" idx="12"/>
          </p:nvPr>
        </p:nvSpPr>
        <p:spPr/>
        <p:txBody>
          <a:bodyPr/>
          <a:lstStyle/>
          <a:p>
            <a:fld id="{AFF9E0D4-C713-4911-83F6-F7E898CB5C09}" type="slidenum">
              <a:rPr lang="en-US" smtClean="0"/>
              <a:pPr/>
              <a:t>31</a:t>
            </a:fld>
            <a:endParaRPr lang="en-US" dirty="0"/>
          </a:p>
        </p:txBody>
      </p:sp>
      <p:sp>
        <p:nvSpPr>
          <p:cNvPr id="7" name="Title 1"/>
          <p:cNvSpPr txBox="1">
            <a:spLocks/>
          </p:cNvSpPr>
          <p:nvPr/>
        </p:nvSpPr>
        <p:spPr>
          <a:xfrm>
            <a:off x="465667" y="3386667"/>
            <a:ext cx="82296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dirty="0" smtClean="0"/>
              <a:t>Contact Info</a:t>
            </a:r>
            <a:endParaRPr lang="en-US" sz="4400" dirty="0"/>
          </a:p>
        </p:txBody>
      </p:sp>
      <p:sp>
        <p:nvSpPr>
          <p:cNvPr id="8" name="Content Placeholder 2"/>
          <p:cNvSpPr txBox="1">
            <a:spLocks/>
          </p:cNvSpPr>
          <p:nvPr/>
        </p:nvSpPr>
        <p:spPr>
          <a:xfrm>
            <a:off x="508001" y="4419599"/>
            <a:ext cx="8229600" cy="13377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indent="-274320"/>
            <a:r>
              <a:rPr lang="en-US" sz="2200" dirty="0" smtClean="0"/>
              <a:t>Dr. Bill Morehouse – </a:t>
            </a:r>
            <a:r>
              <a:rPr lang="en-US" sz="2200" dirty="0" smtClean="0">
                <a:hlinkClick r:id="rId2"/>
              </a:rPr>
              <a:t>www.wmorehouse.com</a:t>
            </a:r>
            <a:r>
              <a:rPr lang="en-US" sz="2200" dirty="0" smtClean="0"/>
              <a:t> </a:t>
            </a:r>
            <a:endParaRPr lang="en-US" sz="2200" dirty="0"/>
          </a:p>
          <a:p>
            <a:pPr indent="-274320"/>
            <a:r>
              <a:rPr lang="en-US" sz="2200" dirty="0" smtClean="0"/>
              <a:t>Cell: (585</a:t>
            </a:r>
            <a:r>
              <a:rPr lang="en-US" sz="2200" dirty="0"/>
              <a:t>) </a:t>
            </a:r>
            <a:r>
              <a:rPr lang="en-US" sz="2200" dirty="0" smtClean="0"/>
              <a:t>314-1144	Email:  </a:t>
            </a:r>
            <a:r>
              <a:rPr lang="en-US" sz="2200" dirty="0">
                <a:hlinkClick r:id="rId3"/>
              </a:rPr>
              <a:t>wmorehouse@gmail.com</a:t>
            </a:r>
            <a:r>
              <a:rPr lang="en-US" sz="2200" dirty="0"/>
              <a:t> </a:t>
            </a:r>
            <a:endParaRPr lang="en-US" sz="2200" dirty="0" smtClean="0"/>
          </a:p>
          <a:p>
            <a:pPr indent="-274320"/>
            <a:r>
              <a:rPr lang="en-US" sz="2200" dirty="0" smtClean="0"/>
              <a:t>374 Wellington Avenue, </a:t>
            </a:r>
            <a:r>
              <a:rPr lang="en-US" sz="2200" dirty="0"/>
              <a:t>Rochester, NY </a:t>
            </a:r>
            <a:r>
              <a:rPr lang="en-US" sz="2200" dirty="0" smtClean="0"/>
              <a:t>14619</a:t>
            </a:r>
            <a:endParaRPr lang="en-US" sz="2200" dirty="0"/>
          </a:p>
        </p:txBody>
      </p:sp>
    </p:spTree>
    <p:extLst>
      <p:ext uri="{BB962C8B-B14F-4D97-AF65-F5344CB8AC3E}">
        <p14:creationId xmlns:p14="http://schemas.microsoft.com/office/powerpoint/2010/main" val="2854149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32</a:t>
            </a:fld>
            <a:endParaRPr lang="en-US"/>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9" y="0"/>
            <a:ext cx="9144000" cy="6096000"/>
          </a:xfrm>
        </p:spPr>
      </p:pic>
    </p:spTree>
    <p:extLst>
      <p:ext uri="{BB962C8B-B14F-4D97-AF65-F5344CB8AC3E}">
        <p14:creationId xmlns:p14="http://schemas.microsoft.com/office/powerpoint/2010/main" val="850471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33</a:t>
            </a:fld>
            <a:endParaRPr lang="en-US"/>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65198" cy="6096000"/>
          </a:xfrm>
        </p:spPr>
      </p:pic>
      <p:sp>
        <p:nvSpPr>
          <p:cNvPr id="2" name="TextBox 1"/>
          <p:cNvSpPr txBox="1"/>
          <p:nvPr/>
        </p:nvSpPr>
        <p:spPr>
          <a:xfrm>
            <a:off x="3733800" y="2057400"/>
            <a:ext cx="4800600" cy="369332"/>
          </a:xfrm>
          <a:prstGeom prst="rect">
            <a:avLst/>
          </a:prstGeom>
          <a:noFill/>
        </p:spPr>
        <p:txBody>
          <a:bodyPr wrap="square" rtlCol="0">
            <a:spAutoFit/>
          </a:bodyPr>
          <a:lstStyle/>
          <a:p>
            <a:endParaRPr lang="en-US" dirty="0"/>
          </a:p>
        </p:txBody>
      </p:sp>
      <p:sp>
        <p:nvSpPr>
          <p:cNvPr id="8" name="Text Box 2"/>
          <p:cNvSpPr txBox="1">
            <a:spLocks noChangeArrowheads="1"/>
          </p:cNvSpPr>
          <p:nvPr/>
        </p:nvSpPr>
        <p:spPr bwMode="auto">
          <a:xfrm>
            <a:off x="3810000" y="2133600"/>
            <a:ext cx="4724400" cy="3352800"/>
          </a:xfrm>
          <a:prstGeom prst="rect">
            <a:avLst/>
          </a:prstGeom>
          <a:solidFill>
            <a:schemeClr val="bg1">
              <a:alpha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indent="457200">
              <a:lnSpc>
                <a:spcPct val="115000"/>
              </a:lnSpc>
              <a:spcBef>
                <a:spcPts val="0"/>
              </a:spcBef>
              <a:spcAft>
                <a:spcPts val="0"/>
              </a:spcAft>
            </a:pPr>
            <a:r>
              <a:rPr lang="en-US" sz="1100" dirty="0">
                <a:effectLst/>
                <a:latin typeface="Calibri"/>
                <a:ea typeface="Calibri"/>
                <a:cs typeface="Times New Roman"/>
              </a:rPr>
              <a:t>To be completed		</a:t>
            </a:r>
            <a:r>
              <a:rPr lang="en-US" sz="1100" dirty="0" smtClean="0">
                <a:effectLst/>
                <a:latin typeface="Calibri"/>
                <a:ea typeface="Calibri"/>
                <a:cs typeface="Times New Roman"/>
              </a:rPr>
              <a:t>     Scheduled for</a:t>
            </a:r>
          </a:p>
          <a:p>
            <a:pPr marL="0" marR="0" indent="457200">
              <a:lnSpc>
                <a:spcPct val="115000"/>
              </a:lnSpc>
              <a:spcBef>
                <a:spcPts val="0"/>
              </a:spcBef>
              <a:spcAft>
                <a:spcPts val="0"/>
              </a:spcAft>
            </a:pPr>
            <a:r>
              <a:rPr lang="en-US" sz="1100" dirty="0" smtClean="0">
                <a:effectLst/>
                <a:latin typeface="Calibri"/>
                <a:ea typeface="Calibri"/>
                <a:cs typeface="Times New Roman"/>
              </a:rPr>
              <a:t>     </a:t>
            </a:r>
            <a:r>
              <a:rPr lang="en-US" sz="1100" dirty="0">
                <a:effectLst/>
                <a:latin typeface="Calibri"/>
                <a:ea typeface="Calibri"/>
                <a:cs typeface="Times New Roman"/>
              </a:rPr>
              <a:t>Spring 2022		</a:t>
            </a:r>
            <a:r>
              <a:rPr lang="en-US" sz="1100" dirty="0" smtClean="0">
                <a:effectLst/>
                <a:latin typeface="Calibri"/>
                <a:ea typeface="Calibri"/>
                <a:cs typeface="Times New Roman"/>
              </a:rPr>
              <a:t>          Fall </a:t>
            </a:r>
            <a:r>
              <a:rPr lang="en-US" sz="1100" dirty="0">
                <a:effectLst/>
                <a:latin typeface="Calibri"/>
                <a:ea typeface="Calibri"/>
                <a:cs typeface="Times New Roman"/>
              </a:rPr>
              <a:t>2022</a:t>
            </a:r>
          </a:p>
          <a:p>
            <a:pPr marL="0" marR="0">
              <a:lnSpc>
                <a:spcPct val="115000"/>
              </a:lnSpc>
              <a:spcBef>
                <a:spcPts val="0"/>
              </a:spcBef>
              <a:spcAft>
                <a:spcPts val="1000"/>
              </a:spcAft>
            </a:pPr>
            <a:r>
              <a:rPr lang="en-US" sz="1100" dirty="0">
                <a:effectLst/>
                <a:latin typeface="Calibri"/>
                <a:ea typeface="Calibri"/>
                <a:cs typeface="Times New Roman"/>
              </a:rPr>
              <a:t> </a:t>
            </a:r>
          </a:p>
        </p:txBody>
      </p:sp>
    </p:spTree>
    <p:extLst>
      <p:ext uri="{BB962C8B-B14F-4D97-AF65-F5344CB8AC3E}">
        <p14:creationId xmlns:p14="http://schemas.microsoft.com/office/powerpoint/2010/main" val="4005246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219200"/>
            <a:ext cx="8136469" cy="4724400"/>
          </a:xfrm>
        </p:spPr>
      </p:pic>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34</a:t>
            </a:fld>
            <a:endParaRPr lang="en-US"/>
          </a:p>
        </p:txBody>
      </p:sp>
      <p:sp>
        <p:nvSpPr>
          <p:cNvPr id="7" name="Title 1"/>
          <p:cNvSpPr>
            <a:spLocks noGrp="1"/>
          </p:cNvSpPr>
          <p:nvPr>
            <p:ph type="title"/>
          </p:nvPr>
        </p:nvSpPr>
        <p:spPr>
          <a:xfrm>
            <a:off x="457200" y="0"/>
            <a:ext cx="8229600" cy="1066800"/>
          </a:xfrm>
        </p:spPr>
        <p:txBody>
          <a:bodyPr/>
          <a:lstStyle/>
          <a:p>
            <a:r>
              <a:rPr lang="en-US" sz="3600" dirty="0" smtClean="0"/>
              <a:t>The Biblical Festivals</a:t>
            </a:r>
            <a:endParaRPr lang="en-US" sz="3600" dirty="0"/>
          </a:p>
        </p:txBody>
      </p:sp>
    </p:spTree>
    <p:extLst>
      <p:ext uri="{BB962C8B-B14F-4D97-AF65-F5344CB8AC3E}">
        <p14:creationId xmlns:p14="http://schemas.microsoft.com/office/powerpoint/2010/main" val="4074256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Questions?</a:t>
            </a:r>
            <a:endParaRPr lang="en-US" sz="4800" dirty="0"/>
          </a:p>
        </p:txBody>
      </p:sp>
      <p:sp>
        <p:nvSpPr>
          <p:cNvPr id="4" name="Date Placeholder 3"/>
          <p:cNvSpPr>
            <a:spLocks noGrp="1"/>
          </p:cNvSpPr>
          <p:nvPr>
            <p:ph type="dt" sz="half" idx="10"/>
          </p:nvPr>
        </p:nvSpPr>
        <p:spPr/>
        <p:txBody>
          <a:bodyPr/>
          <a:lstStyle/>
          <a:p>
            <a:r>
              <a:rPr lang="en-US" smtClean="0"/>
              <a:t>Patient Prayer - 4/7/22</a:t>
            </a:r>
            <a:endParaRPr lang="en-US"/>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35</a:t>
            </a:fld>
            <a:endParaRPr lang="en-US"/>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524000"/>
            <a:ext cx="7754996" cy="4525963"/>
          </a:xfrm>
        </p:spPr>
      </p:pic>
    </p:spTree>
    <p:extLst>
      <p:ext uri="{BB962C8B-B14F-4D97-AF65-F5344CB8AC3E}">
        <p14:creationId xmlns:p14="http://schemas.microsoft.com/office/powerpoint/2010/main" val="3647757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Objectives</a:t>
            </a:r>
            <a:endParaRPr lang="en-US" sz="4800" dirty="0"/>
          </a:p>
        </p:txBody>
      </p:sp>
      <p:sp>
        <p:nvSpPr>
          <p:cNvPr id="3" name="Content Placeholder 2"/>
          <p:cNvSpPr>
            <a:spLocks noGrp="1"/>
          </p:cNvSpPr>
          <p:nvPr>
            <p:ph idx="1"/>
          </p:nvPr>
        </p:nvSpPr>
        <p:spPr/>
        <p:txBody>
          <a:bodyPr/>
          <a:lstStyle/>
          <a:p>
            <a:pPr marL="457200" indent="-457200">
              <a:spcBef>
                <a:spcPts val="1200"/>
              </a:spcBef>
              <a:buFont typeface="+mj-lt"/>
              <a:buAutoNum type="arabicPeriod"/>
            </a:pPr>
            <a:r>
              <a:rPr lang="en-US" b="1" dirty="0" smtClean="0">
                <a:solidFill>
                  <a:srgbClr val="C00000"/>
                </a:solidFill>
              </a:rPr>
              <a:t>Identify </a:t>
            </a:r>
            <a:r>
              <a:rPr lang="en-US" b="1" dirty="0">
                <a:solidFill>
                  <a:srgbClr val="C00000"/>
                </a:solidFill>
              </a:rPr>
              <a:t>the difficulties </a:t>
            </a:r>
            <a:r>
              <a:rPr lang="en-US" dirty="0"/>
              <a:t>that faith-based providers have overcoming barriers to praying with patients in the clinical setting.</a:t>
            </a:r>
          </a:p>
          <a:p>
            <a:pPr marL="457200" indent="-457200">
              <a:spcBef>
                <a:spcPts val="1200"/>
              </a:spcBef>
              <a:buFont typeface="+mj-lt"/>
              <a:buAutoNum type="arabicPeriod"/>
            </a:pPr>
            <a:r>
              <a:rPr lang="en-US" b="1" dirty="0" smtClean="0">
                <a:solidFill>
                  <a:srgbClr val="0070C0"/>
                </a:solidFill>
              </a:rPr>
              <a:t>Develop </a:t>
            </a:r>
            <a:r>
              <a:rPr lang="en-US" b="1" dirty="0">
                <a:solidFill>
                  <a:srgbClr val="0070C0"/>
                </a:solidFill>
              </a:rPr>
              <a:t>a better understanding </a:t>
            </a:r>
            <a:r>
              <a:rPr lang="en-US" dirty="0"/>
              <a:t>of how the "Good News" specifically addresses conditions and situations that providers encounter with patients every day.</a:t>
            </a:r>
          </a:p>
          <a:p>
            <a:pPr marL="457200" indent="-457200">
              <a:spcBef>
                <a:spcPts val="1200"/>
              </a:spcBef>
              <a:buFont typeface="+mj-lt"/>
              <a:buAutoNum type="arabicPeriod"/>
            </a:pPr>
            <a:r>
              <a:rPr lang="en-US" b="1" dirty="0" smtClean="0">
                <a:solidFill>
                  <a:srgbClr val="009999"/>
                </a:solidFill>
              </a:rPr>
              <a:t>Outline </a:t>
            </a:r>
            <a:r>
              <a:rPr lang="en-US" b="1" dirty="0">
                <a:solidFill>
                  <a:srgbClr val="009999"/>
                </a:solidFill>
              </a:rPr>
              <a:t>opportunities for personal growth </a:t>
            </a:r>
            <a:r>
              <a:rPr lang="en-US" dirty="0"/>
              <a:t>and fruitful ministry in actively praying with patients.</a:t>
            </a:r>
          </a:p>
          <a:p>
            <a:endParaRPr lang="en-US" dirty="0"/>
          </a:p>
        </p:txBody>
      </p:sp>
      <p:sp>
        <p:nvSpPr>
          <p:cNvPr id="4" name="Date Placeholder 3"/>
          <p:cNvSpPr>
            <a:spLocks noGrp="1"/>
          </p:cNvSpPr>
          <p:nvPr>
            <p:ph type="dt" sz="half" idx="10"/>
          </p:nvPr>
        </p:nvSpPr>
        <p:spPr/>
        <p:txBody>
          <a:bodyPr/>
          <a:lstStyle/>
          <a:p>
            <a:r>
              <a:rPr lang="en-US" smtClean="0"/>
              <a:t>Patient Prayer - 4/7/22</a:t>
            </a:r>
            <a:endParaRPr lang="en-US" dirty="0"/>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4</a:t>
            </a:fld>
            <a:endParaRPr lang="en-US"/>
          </a:p>
        </p:txBody>
      </p:sp>
    </p:spTree>
    <p:extLst>
      <p:ext uri="{BB962C8B-B14F-4D97-AF65-F5344CB8AC3E}">
        <p14:creationId xmlns:p14="http://schemas.microsoft.com/office/powerpoint/2010/main" val="2296860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Difficulties</a:t>
            </a:r>
            <a:endParaRPr lang="en-US" sz="4800" dirty="0"/>
          </a:p>
        </p:txBody>
      </p:sp>
      <p:sp>
        <p:nvSpPr>
          <p:cNvPr id="3" name="Text Placeholder 2"/>
          <p:cNvSpPr>
            <a:spLocks noGrp="1"/>
          </p:cNvSpPr>
          <p:nvPr>
            <p:ph type="body" idx="1"/>
          </p:nvPr>
        </p:nvSpPr>
        <p:spPr/>
        <p:txBody>
          <a:bodyPr/>
          <a:lstStyle/>
          <a:p>
            <a:r>
              <a:rPr lang="en-US" b="1" dirty="0" smtClean="0">
                <a:solidFill>
                  <a:srgbClr val="0070C0"/>
                </a:solidFill>
              </a:rPr>
              <a:t>Sphere of Life</a:t>
            </a:r>
            <a:endParaRPr lang="en-US" b="1" dirty="0">
              <a:solidFill>
                <a:srgbClr val="0070C0"/>
              </a:solidFill>
            </a:endParaRPr>
          </a:p>
        </p:txBody>
      </p:sp>
      <p:sp>
        <p:nvSpPr>
          <p:cNvPr id="4" name="Text Placeholder 3"/>
          <p:cNvSpPr>
            <a:spLocks noGrp="1"/>
          </p:cNvSpPr>
          <p:nvPr>
            <p:ph type="body" sz="quarter" idx="3"/>
          </p:nvPr>
        </p:nvSpPr>
        <p:spPr/>
        <p:txBody>
          <a:bodyPr/>
          <a:lstStyle/>
          <a:p>
            <a:r>
              <a:rPr lang="en-US" b="1" dirty="0" smtClean="0">
                <a:solidFill>
                  <a:srgbClr val="0070C0"/>
                </a:solidFill>
              </a:rPr>
              <a:t>Attention Spent</a:t>
            </a:r>
            <a:endParaRPr lang="en-US" b="1" dirty="0">
              <a:solidFill>
                <a:srgbClr val="0070C0"/>
              </a:solidFill>
            </a:endParaRPr>
          </a:p>
        </p:txBody>
      </p:sp>
      <p:sp>
        <p:nvSpPr>
          <p:cNvPr id="5" name="Date Placeholder 4"/>
          <p:cNvSpPr>
            <a:spLocks noGrp="1"/>
          </p:cNvSpPr>
          <p:nvPr>
            <p:ph type="dt" sz="half" idx="10"/>
          </p:nvPr>
        </p:nvSpPr>
        <p:spPr/>
        <p:txBody>
          <a:bodyPr/>
          <a:lstStyle/>
          <a:p>
            <a:r>
              <a:rPr lang="en-US" smtClean="0"/>
              <a:t>Patient Prayer - 4/7/22</a:t>
            </a:r>
            <a:endParaRPr lang="en-US"/>
          </a:p>
        </p:txBody>
      </p:sp>
      <p:sp>
        <p:nvSpPr>
          <p:cNvPr id="6" name="Footer Placeholder 5"/>
          <p:cNvSpPr>
            <a:spLocks noGrp="1"/>
          </p:cNvSpPr>
          <p:nvPr>
            <p:ph type="ftr" sz="quarter" idx="11"/>
          </p:nvPr>
        </p:nvSpPr>
        <p:spPr/>
        <p:txBody>
          <a:bodyPr/>
          <a:lstStyle/>
          <a:p>
            <a:r>
              <a:rPr lang="en-US" smtClean="0"/>
              <a:t>CCHF Dr. Bill Morehouse</a:t>
            </a:r>
            <a:endParaRPr lang="en-US"/>
          </a:p>
        </p:txBody>
      </p:sp>
      <p:sp>
        <p:nvSpPr>
          <p:cNvPr id="7" name="Slide Number Placeholder 6"/>
          <p:cNvSpPr>
            <a:spLocks noGrp="1"/>
          </p:cNvSpPr>
          <p:nvPr>
            <p:ph type="sldNum" sz="quarter" idx="12"/>
          </p:nvPr>
        </p:nvSpPr>
        <p:spPr/>
        <p:txBody>
          <a:bodyPr/>
          <a:lstStyle/>
          <a:p>
            <a:fld id="{4C18ED3F-8666-4EC7-87E9-AE59DC0E76AE}" type="slidenum">
              <a:rPr lang="en-US" smtClean="0"/>
              <a:pPr/>
              <a:t>5</a:t>
            </a:fld>
            <a:endParaRPr lang="en-US"/>
          </a:p>
        </p:txBody>
      </p:sp>
      <p:sp>
        <p:nvSpPr>
          <p:cNvPr id="8" name="Content Placeholder 7"/>
          <p:cNvSpPr>
            <a:spLocks noGrp="1"/>
          </p:cNvSpPr>
          <p:nvPr>
            <p:ph sz="quarter" idx="13"/>
          </p:nvPr>
        </p:nvSpPr>
        <p:spPr/>
        <p:txBody>
          <a:bodyPr>
            <a:normAutofit/>
          </a:bodyPr>
          <a:lstStyle/>
          <a:p>
            <a:pPr>
              <a:spcBef>
                <a:spcPts val="1200"/>
              </a:spcBef>
            </a:pPr>
            <a:r>
              <a:rPr lang="en-US" sz="2200" b="1" dirty="0" smtClean="0">
                <a:solidFill>
                  <a:srgbClr val="0070C0"/>
                </a:solidFill>
              </a:rPr>
              <a:t>Body</a:t>
            </a:r>
            <a:r>
              <a:rPr lang="en-US" sz="2200" dirty="0" smtClean="0">
                <a:solidFill>
                  <a:srgbClr val="0070C0"/>
                </a:solidFill>
              </a:rPr>
              <a:t> </a:t>
            </a:r>
            <a:r>
              <a:rPr lang="en-US" sz="2200" dirty="0" smtClean="0"/>
              <a:t>(</a:t>
            </a:r>
            <a:r>
              <a:rPr lang="en-US" sz="2200" i="1" dirty="0" smtClean="0"/>
              <a:t>soma</a:t>
            </a:r>
            <a:r>
              <a:rPr lang="en-US" sz="2200" dirty="0" smtClean="0"/>
              <a:t>) – the physical aspects</a:t>
            </a:r>
          </a:p>
          <a:p>
            <a:pPr>
              <a:spcBef>
                <a:spcPts val="1200"/>
              </a:spcBef>
            </a:pPr>
            <a:r>
              <a:rPr lang="en-US" sz="2200" b="1" dirty="0" smtClean="0">
                <a:solidFill>
                  <a:srgbClr val="0070C0"/>
                </a:solidFill>
              </a:rPr>
              <a:t>Soul</a:t>
            </a:r>
            <a:r>
              <a:rPr lang="en-US" sz="2200" dirty="0" smtClean="0"/>
              <a:t> (</a:t>
            </a:r>
            <a:r>
              <a:rPr lang="en-US" sz="2200" i="1" dirty="0" smtClean="0"/>
              <a:t>psyche</a:t>
            </a:r>
            <a:r>
              <a:rPr lang="en-US" sz="2200" dirty="0" smtClean="0"/>
              <a:t>) – the “self” or mind, heart, emotions, memories, experience</a:t>
            </a:r>
          </a:p>
          <a:p>
            <a:pPr>
              <a:spcBef>
                <a:spcPts val="1200"/>
              </a:spcBef>
            </a:pPr>
            <a:r>
              <a:rPr lang="en-US" sz="2200" b="1" dirty="0" smtClean="0">
                <a:solidFill>
                  <a:srgbClr val="0070C0"/>
                </a:solidFill>
              </a:rPr>
              <a:t>Spirit</a:t>
            </a:r>
            <a:r>
              <a:rPr lang="en-US" sz="2200" dirty="0" smtClean="0"/>
              <a:t> (</a:t>
            </a:r>
            <a:r>
              <a:rPr lang="en-US" sz="2200" i="1" dirty="0" err="1" smtClean="0"/>
              <a:t>rhema</a:t>
            </a:r>
            <a:r>
              <a:rPr lang="en-US" sz="2200" dirty="0" smtClean="0"/>
              <a:t>) – our connection with God and spiritual realities</a:t>
            </a:r>
            <a:endParaRPr lang="en-US" sz="2200" dirty="0"/>
          </a:p>
        </p:txBody>
      </p:sp>
      <p:sp>
        <p:nvSpPr>
          <p:cNvPr id="9" name="Content Placeholder 8"/>
          <p:cNvSpPr>
            <a:spLocks noGrp="1"/>
          </p:cNvSpPr>
          <p:nvPr>
            <p:ph sz="quarter" idx="14"/>
          </p:nvPr>
        </p:nvSpPr>
        <p:spPr/>
        <p:txBody>
          <a:bodyPr>
            <a:normAutofit/>
          </a:bodyPr>
          <a:lstStyle/>
          <a:p>
            <a:pPr>
              <a:spcBef>
                <a:spcPts val="1200"/>
              </a:spcBef>
            </a:pPr>
            <a:r>
              <a:rPr lang="en-US" sz="2200" b="1" dirty="0" smtClean="0">
                <a:solidFill>
                  <a:srgbClr val="C00000"/>
                </a:solidFill>
              </a:rPr>
              <a:t>Most</a:t>
            </a:r>
            <a:r>
              <a:rPr lang="en-US" sz="2200" dirty="0" smtClean="0">
                <a:solidFill>
                  <a:srgbClr val="C00000"/>
                </a:solidFill>
              </a:rPr>
              <a:t> </a:t>
            </a:r>
            <a:r>
              <a:rPr lang="en-US" sz="2200" dirty="0" smtClean="0"/>
              <a:t>of our clinical time is devoted here</a:t>
            </a:r>
          </a:p>
          <a:p>
            <a:pPr>
              <a:spcBef>
                <a:spcPts val="1200"/>
              </a:spcBef>
            </a:pPr>
            <a:r>
              <a:rPr lang="en-US" sz="2200" b="1" dirty="0">
                <a:solidFill>
                  <a:srgbClr val="C00000"/>
                </a:solidFill>
              </a:rPr>
              <a:t>S</a:t>
            </a:r>
            <a:r>
              <a:rPr lang="en-US" sz="2200" b="1" dirty="0" smtClean="0">
                <a:solidFill>
                  <a:srgbClr val="C00000"/>
                </a:solidFill>
              </a:rPr>
              <a:t>ome</a:t>
            </a:r>
            <a:r>
              <a:rPr lang="en-US" sz="2200" dirty="0" smtClean="0">
                <a:solidFill>
                  <a:srgbClr val="C00000"/>
                </a:solidFill>
              </a:rPr>
              <a:t> </a:t>
            </a:r>
            <a:r>
              <a:rPr lang="en-US" sz="2200" dirty="0"/>
              <a:t>time </a:t>
            </a:r>
            <a:r>
              <a:rPr lang="en-US" sz="2200" dirty="0" smtClean="0"/>
              <a:t>may be spent here if it seems to be clinically relevant</a:t>
            </a:r>
          </a:p>
          <a:p>
            <a:pPr>
              <a:spcBef>
                <a:spcPts val="1200"/>
              </a:spcBef>
            </a:pPr>
            <a:r>
              <a:rPr lang="en-US" sz="2200" b="1" dirty="0" smtClean="0">
                <a:solidFill>
                  <a:srgbClr val="C00000"/>
                </a:solidFill>
              </a:rPr>
              <a:t>Little</a:t>
            </a:r>
            <a:r>
              <a:rPr lang="en-US" sz="2200" dirty="0" smtClean="0">
                <a:solidFill>
                  <a:srgbClr val="C00000"/>
                </a:solidFill>
              </a:rPr>
              <a:t> </a:t>
            </a:r>
            <a:r>
              <a:rPr lang="en-US" sz="2200" dirty="0" smtClean="0"/>
              <a:t>time is often set aside for this </a:t>
            </a:r>
            <a:r>
              <a:rPr lang="en-US" sz="2200" b="1" i="1" dirty="0" smtClean="0">
                <a:solidFill>
                  <a:srgbClr val="C00000"/>
                </a:solidFill>
              </a:rPr>
              <a:t>vital</a:t>
            </a:r>
            <a:r>
              <a:rPr lang="en-US" sz="2200" dirty="0" smtClean="0">
                <a:solidFill>
                  <a:srgbClr val="C00000"/>
                </a:solidFill>
              </a:rPr>
              <a:t> </a:t>
            </a:r>
            <a:r>
              <a:rPr lang="en-US" sz="2200" dirty="0" smtClean="0"/>
              <a:t>area of human well-being</a:t>
            </a:r>
            <a:endParaRPr lang="en-US" sz="2200" dirty="0"/>
          </a:p>
        </p:txBody>
      </p:sp>
      <p:sp>
        <p:nvSpPr>
          <p:cNvPr id="10" name="TextBox 9"/>
          <p:cNvSpPr txBox="1"/>
          <p:nvPr/>
        </p:nvSpPr>
        <p:spPr>
          <a:xfrm>
            <a:off x="1905000" y="5638800"/>
            <a:ext cx="5105400" cy="369332"/>
          </a:xfrm>
          <a:prstGeom prst="rect">
            <a:avLst/>
          </a:prstGeom>
          <a:noFill/>
        </p:spPr>
        <p:txBody>
          <a:bodyPr wrap="square" rtlCol="0">
            <a:spAutoFit/>
          </a:bodyPr>
          <a:lstStyle/>
          <a:p>
            <a:pPr algn="ctr"/>
            <a:r>
              <a:rPr lang="en-US" dirty="0" smtClean="0">
                <a:latin typeface="+mj-lt"/>
              </a:rPr>
              <a:t>Investigate efficiencies, scheduling, priorities</a:t>
            </a:r>
            <a:endParaRPr lang="en-US" dirty="0">
              <a:latin typeface="+mj-lt"/>
            </a:endParaRPr>
          </a:p>
        </p:txBody>
      </p:sp>
    </p:spTree>
    <p:extLst>
      <p:ext uri="{BB962C8B-B14F-4D97-AF65-F5344CB8AC3E}">
        <p14:creationId xmlns:p14="http://schemas.microsoft.com/office/powerpoint/2010/main" val="2920966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Primary Difficulty</a:t>
            </a:r>
            <a:endParaRPr lang="en-US" sz="4800" dirty="0"/>
          </a:p>
        </p:txBody>
      </p:sp>
      <p:sp>
        <p:nvSpPr>
          <p:cNvPr id="3" name="Text Placeholder 2"/>
          <p:cNvSpPr>
            <a:spLocks noGrp="1"/>
          </p:cNvSpPr>
          <p:nvPr>
            <p:ph type="body" idx="1"/>
          </p:nvPr>
        </p:nvSpPr>
        <p:spPr/>
        <p:txBody>
          <a:bodyPr anchor="t" anchorCtr="0"/>
          <a:lstStyle/>
          <a:p>
            <a:r>
              <a:rPr lang="en-US" b="1" dirty="0" smtClean="0">
                <a:solidFill>
                  <a:srgbClr val="0070C0"/>
                </a:solidFill>
              </a:rPr>
              <a:t>Where are we?</a:t>
            </a:r>
            <a:endParaRPr lang="en-US" b="1" dirty="0">
              <a:solidFill>
                <a:srgbClr val="0070C0"/>
              </a:solidFill>
            </a:endParaRPr>
          </a:p>
        </p:txBody>
      </p:sp>
      <p:sp>
        <p:nvSpPr>
          <p:cNvPr id="4" name="Text Placeholder 3"/>
          <p:cNvSpPr>
            <a:spLocks noGrp="1"/>
          </p:cNvSpPr>
          <p:nvPr>
            <p:ph type="body" sz="quarter" idx="3"/>
          </p:nvPr>
        </p:nvSpPr>
        <p:spPr/>
        <p:txBody>
          <a:bodyPr anchor="t" anchorCtr="0"/>
          <a:lstStyle/>
          <a:p>
            <a:r>
              <a:rPr lang="en-US" b="1" dirty="0" smtClean="0">
                <a:solidFill>
                  <a:srgbClr val="0070C0"/>
                </a:solidFill>
              </a:rPr>
              <a:t>Jesus is knocking</a:t>
            </a:r>
            <a:endParaRPr lang="en-US" b="1" dirty="0">
              <a:solidFill>
                <a:srgbClr val="0070C0"/>
              </a:solidFill>
            </a:endParaRPr>
          </a:p>
        </p:txBody>
      </p:sp>
      <p:sp>
        <p:nvSpPr>
          <p:cNvPr id="5" name="Date Placeholder 4"/>
          <p:cNvSpPr>
            <a:spLocks noGrp="1"/>
          </p:cNvSpPr>
          <p:nvPr>
            <p:ph type="dt" sz="half" idx="10"/>
          </p:nvPr>
        </p:nvSpPr>
        <p:spPr/>
        <p:txBody>
          <a:bodyPr/>
          <a:lstStyle/>
          <a:p>
            <a:r>
              <a:rPr lang="en-US" smtClean="0"/>
              <a:t>Patient Prayer - 4/7/22</a:t>
            </a:r>
            <a:endParaRPr lang="en-US"/>
          </a:p>
        </p:txBody>
      </p:sp>
      <p:sp>
        <p:nvSpPr>
          <p:cNvPr id="6" name="Footer Placeholder 5"/>
          <p:cNvSpPr>
            <a:spLocks noGrp="1"/>
          </p:cNvSpPr>
          <p:nvPr>
            <p:ph type="ftr" sz="quarter" idx="11"/>
          </p:nvPr>
        </p:nvSpPr>
        <p:spPr/>
        <p:txBody>
          <a:bodyPr/>
          <a:lstStyle/>
          <a:p>
            <a:r>
              <a:rPr lang="en-US" smtClean="0"/>
              <a:t>CCHF Dr. Bill Morehouse</a:t>
            </a:r>
            <a:endParaRPr lang="en-US"/>
          </a:p>
        </p:txBody>
      </p:sp>
      <p:sp>
        <p:nvSpPr>
          <p:cNvPr id="7" name="Slide Number Placeholder 6"/>
          <p:cNvSpPr>
            <a:spLocks noGrp="1"/>
          </p:cNvSpPr>
          <p:nvPr>
            <p:ph type="sldNum" sz="quarter" idx="12"/>
          </p:nvPr>
        </p:nvSpPr>
        <p:spPr/>
        <p:txBody>
          <a:bodyPr/>
          <a:lstStyle/>
          <a:p>
            <a:fld id="{4C18ED3F-8666-4EC7-87E9-AE59DC0E76AE}" type="slidenum">
              <a:rPr lang="en-US" smtClean="0"/>
              <a:pPr/>
              <a:t>6</a:t>
            </a:fld>
            <a:endParaRPr lang="en-US"/>
          </a:p>
        </p:txBody>
      </p:sp>
      <p:pic>
        <p:nvPicPr>
          <p:cNvPr id="12" name="Content Placeholder 1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06580" y="2212975"/>
            <a:ext cx="2943014" cy="3913187"/>
          </a:xfrm>
        </p:spPr>
      </p:pic>
      <p:pic>
        <p:nvPicPr>
          <p:cNvPr id="11" name="Content Placeholder 10"/>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181600" y="2209800"/>
            <a:ext cx="3034082" cy="3783608"/>
          </a:xfrm>
        </p:spPr>
      </p:pic>
    </p:spTree>
    <p:extLst>
      <p:ext uri="{BB962C8B-B14F-4D97-AF65-F5344CB8AC3E}">
        <p14:creationId xmlns:p14="http://schemas.microsoft.com/office/powerpoint/2010/main" val="494934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a:t>Our Theme </a:t>
            </a:r>
            <a:r>
              <a:rPr lang="en-US" sz="4400" dirty="0" smtClean="0"/>
              <a:t>= </a:t>
            </a:r>
            <a:r>
              <a:rPr lang="en-US" sz="4400" i="1" dirty="0" smtClean="0"/>
              <a:t>Definitions</a:t>
            </a:r>
            <a:endParaRPr lang="en-US" sz="4400" i="1" dirty="0"/>
          </a:p>
        </p:txBody>
      </p:sp>
      <p:sp>
        <p:nvSpPr>
          <p:cNvPr id="3" name="Content Placeholder 2"/>
          <p:cNvSpPr>
            <a:spLocks noGrp="1"/>
          </p:cNvSpPr>
          <p:nvPr>
            <p:ph idx="1"/>
          </p:nvPr>
        </p:nvSpPr>
        <p:spPr/>
        <p:txBody>
          <a:bodyPr>
            <a:normAutofit lnSpcReduction="10000"/>
          </a:bodyPr>
          <a:lstStyle/>
          <a:p>
            <a:pPr marL="0" indent="0" algn="ctr">
              <a:lnSpc>
                <a:spcPct val="90000"/>
              </a:lnSpc>
              <a:spcBef>
                <a:spcPts val="1800"/>
              </a:spcBef>
              <a:buNone/>
            </a:pPr>
            <a:r>
              <a:rPr lang="en-US" sz="2800" b="1" dirty="0" smtClean="0">
                <a:solidFill>
                  <a:schemeClr val="tx2"/>
                </a:solidFill>
              </a:rPr>
              <a:t>Happiness </a:t>
            </a:r>
            <a:r>
              <a:rPr lang="en-US" sz="2800" b="1" i="1" dirty="0" smtClean="0">
                <a:solidFill>
                  <a:schemeClr val="tx2"/>
                </a:solidFill>
              </a:rPr>
              <a:t>vs. </a:t>
            </a:r>
            <a:r>
              <a:rPr lang="en-US" sz="2800" b="1" dirty="0" smtClean="0">
                <a:solidFill>
                  <a:schemeClr val="tx2"/>
                </a:solidFill>
              </a:rPr>
              <a:t>Joy</a:t>
            </a:r>
            <a:endParaRPr lang="en-US" sz="2800" b="1" dirty="0">
              <a:solidFill>
                <a:schemeClr val="tx2"/>
              </a:solidFill>
            </a:endParaRPr>
          </a:p>
          <a:p>
            <a:pPr>
              <a:lnSpc>
                <a:spcPct val="90000"/>
              </a:lnSpc>
              <a:spcBef>
                <a:spcPts val="1800"/>
              </a:spcBef>
            </a:pPr>
            <a:r>
              <a:rPr lang="en-US" b="1" dirty="0" smtClean="0">
                <a:solidFill>
                  <a:schemeClr val="tx2"/>
                </a:solidFill>
              </a:rPr>
              <a:t>Happiness</a:t>
            </a:r>
            <a:r>
              <a:rPr lang="en-US" b="1" dirty="0" smtClean="0">
                <a:solidFill>
                  <a:srgbClr val="009999"/>
                </a:solidFill>
              </a:rPr>
              <a:t> </a:t>
            </a:r>
            <a:r>
              <a:rPr lang="en-US" dirty="0" smtClean="0">
                <a:solidFill>
                  <a:schemeClr val="tx2"/>
                </a:solidFill>
              </a:rPr>
              <a:t> </a:t>
            </a:r>
            <a:r>
              <a:rPr lang="en-US" dirty="0" smtClean="0"/>
              <a:t>is derived from circumstances working out in what is perceived as a good outcome and experienced in a pleasurable way. Has to do with fleshly feelings (serotonin, etc.) about how we would like things to unfold. Can come from godly or ungodly behavior </a:t>
            </a:r>
            <a:r>
              <a:rPr lang="en-US" dirty="0"/>
              <a:t>and outcomes, the </a:t>
            </a:r>
            <a:r>
              <a:rPr lang="en-US" dirty="0" smtClean="0"/>
              <a:t>pursuit </a:t>
            </a:r>
            <a:r>
              <a:rPr lang="en-US" dirty="0"/>
              <a:t>of which is promised as part of the American </a:t>
            </a:r>
            <a:r>
              <a:rPr lang="en-US" dirty="0" smtClean="0"/>
              <a:t>Dream. </a:t>
            </a:r>
          </a:p>
          <a:p>
            <a:pPr>
              <a:lnSpc>
                <a:spcPct val="90000"/>
              </a:lnSpc>
              <a:spcBef>
                <a:spcPts val="1800"/>
              </a:spcBef>
            </a:pPr>
            <a:r>
              <a:rPr lang="en-US" b="1" dirty="0" smtClean="0">
                <a:solidFill>
                  <a:srgbClr val="009999"/>
                </a:solidFill>
              </a:rPr>
              <a:t>Joy </a:t>
            </a:r>
            <a:r>
              <a:rPr lang="en-US" dirty="0" smtClean="0"/>
              <a:t>a deep and vital fruit of the Spirit that comes from God and empowers us to stay close to Him during adversity and to appreciate His creation and provision at all times. True joy is a gift from the King that is always available to inspire and sustain righteousness as part of the Kingdom of God.</a:t>
            </a:r>
            <a:endParaRPr lang="en-US" sz="2000" dirty="0">
              <a:solidFill>
                <a:schemeClr val="tx2"/>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Patient Prayer - 4/7/22</a:t>
            </a:r>
            <a:endParaRPr lang="en-US" dirty="0"/>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7</a:t>
            </a:fld>
            <a:endParaRPr lang="en-US"/>
          </a:p>
        </p:txBody>
      </p:sp>
    </p:spTree>
    <p:extLst>
      <p:ext uri="{BB962C8B-B14F-4D97-AF65-F5344CB8AC3E}">
        <p14:creationId xmlns:p14="http://schemas.microsoft.com/office/powerpoint/2010/main" val="3079812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a:t>Our Theme </a:t>
            </a:r>
            <a:r>
              <a:rPr lang="en-US" sz="4400" dirty="0" smtClean="0"/>
              <a:t>= </a:t>
            </a:r>
            <a:r>
              <a:rPr lang="en-US" sz="4400" i="1" dirty="0" smtClean="0"/>
              <a:t>Our Attitude*</a:t>
            </a:r>
            <a:endParaRPr lang="en-US" sz="4400" i="1" dirty="0"/>
          </a:p>
        </p:txBody>
      </p:sp>
      <p:sp>
        <p:nvSpPr>
          <p:cNvPr id="3" name="Content Placeholder 2"/>
          <p:cNvSpPr>
            <a:spLocks noGrp="1"/>
          </p:cNvSpPr>
          <p:nvPr>
            <p:ph idx="1"/>
          </p:nvPr>
        </p:nvSpPr>
        <p:spPr/>
        <p:txBody>
          <a:bodyPr>
            <a:normAutofit lnSpcReduction="10000"/>
          </a:bodyPr>
          <a:lstStyle/>
          <a:p>
            <a:pPr>
              <a:lnSpc>
                <a:spcPct val="90000"/>
              </a:lnSpc>
              <a:spcBef>
                <a:spcPts val="2400"/>
              </a:spcBef>
            </a:pPr>
            <a:r>
              <a:rPr lang="en-US" b="1" dirty="0" smtClean="0">
                <a:solidFill>
                  <a:srgbClr val="009999"/>
                </a:solidFill>
              </a:rPr>
              <a:t>Count </a:t>
            </a:r>
            <a:r>
              <a:rPr lang="en-US" b="1" dirty="0">
                <a:solidFill>
                  <a:srgbClr val="009999"/>
                </a:solidFill>
              </a:rPr>
              <a:t>it all joy, my brothers</a:t>
            </a:r>
            <a:r>
              <a:rPr lang="en-US" b="1" dirty="0" smtClean="0">
                <a:solidFill>
                  <a:srgbClr val="009999"/>
                </a:solidFill>
              </a:rPr>
              <a:t>, </a:t>
            </a:r>
            <a:r>
              <a:rPr lang="en-US" b="1" dirty="0">
                <a:solidFill>
                  <a:srgbClr val="009999"/>
                </a:solidFill>
              </a:rPr>
              <a:t>when you meet trials of various kinds, </a:t>
            </a:r>
            <a:r>
              <a:rPr lang="en-US" b="1" dirty="0" smtClean="0">
                <a:solidFill>
                  <a:srgbClr val="009999"/>
                </a:solidFill>
              </a:rPr>
              <a:t>for </a:t>
            </a:r>
            <a:r>
              <a:rPr lang="en-US" b="1" dirty="0">
                <a:solidFill>
                  <a:srgbClr val="009999"/>
                </a:solidFill>
              </a:rPr>
              <a:t>you know that the testing of your faith produces steadfastness. </a:t>
            </a:r>
            <a:r>
              <a:rPr lang="en-US" b="1" dirty="0" smtClean="0">
                <a:solidFill>
                  <a:srgbClr val="009999"/>
                </a:solidFill>
              </a:rPr>
              <a:t>And </a:t>
            </a:r>
            <a:r>
              <a:rPr lang="en-US" b="1" dirty="0">
                <a:solidFill>
                  <a:srgbClr val="009999"/>
                </a:solidFill>
              </a:rPr>
              <a:t>let steadfastness have its full effect, that you may </a:t>
            </a:r>
            <a:r>
              <a:rPr lang="en-US" b="1" dirty="0" smtClean="0">
                <a:solidFill>
                  <a:srgbClr val="009999"/>
                </a:solidFill>
              </a:rPr>
              <a:t>be… </a:t>
            </a:r>
            <a:r>
              <a:rPr lang="en-US" b="1" dirty="0">
                <a:solidFill>
                  <a:srgbClr val="009999"/>
                </a:solidFill>
              </a:rPr>
              <a:t>lacking in </a:t>
            </a:r>
            <a:r>
              <a:rPr lang="en-US" b="1" dirty="0" smtClean="0">
                <a:solidFill>
                  <a:srgbClr val="009999"/>
                </a:solidFill>
              </a:rPr>
              <a:t>nothing.</a:t>
            </a:r>
            <a:r>
              <a:rPr lang="en-US" dirty="0" smtClean="0"/>
              <a:t>	</a:t>
            </a:r>
            <a:r>
              <a:rPr lang="en-US" sz="3200" i="1" baseline="-35000" dirty="0" smtClean="0"/>
              <a:t>James 1:2-4</a:t>
            </a:r>
          </a:p>
          <a:p>
            <a:pPr>
              <a:lnSpc>
                <a:spcPct val="90000"/>
              </a:lnSpc>
              <a:spcBef>
                <a:spcPts val="3000"/>
              </a:spcBef>
            </a:pPr>
            <a:r>
              <a:rPr lang="en-US" dirty="0"/>
              <a:t>In the world you will have tribulation. But </a:t>
            </a:r>
            <a:r>
              <a:rPr lang="en-US" b="1" dirty="0">
                <a:solidFill>
                  <a:srgbClr val="009999"/>
                </a:solidFill>
              </a:rPr>
              <a:t>take heart</a:t>
            </a:r>
            <a:r>
              <a:rPr lang="en-US" dirty="0"/>
              <a:t>; I have overcome the world.				</a:t>
            </a:r>
            <a:r>
              <a:rPr lang="en-US" sz="3200" i="1" baseline="-35000" dirty="0"/>
              <a:t>John 16:33</a:t>
            </a:r>
          </a:p>
          <a:p>
            <a:pPr>
              <a:lnSpc>
                <a:spcPct val="90000"/>
              </a:lnSpc>
              <a:spcBef>
                <a:spcPts val="3000"/>
              </a:spcBef>
            </a:pPr>
            <a:r>
              <a:rPr lang="en-US" b="1" dirty="0" smtClean="0">
                <a:solidFill>
                  <a:srgbClr val="009999"/>
                </a:solidFill>
              </a:rPr>
              <a:t>But </a:t>
            </a:r>
            <a:r>
              <a:rPr lang="en-US" b="1" dirty="0">
                <a:solidFill>
                  <a:srgbClr val="009999"/>
                </a:solidFill>
              </a:rPr>
              <a:t>the fruit of the Spirit </a:t>
            </a:r>
            <a:r>
              <a:rPr lang="en-US" dirty="0"/>
              <a:t>is love, </a:t>
            </a:r>
            <a:r>
              <a:rPr lang="en-US" b="1" dirty="0">
                <a:solidFill>
                  <a:srgbClr val="009999"/>
                </a:solidFill>
              </a:rPr>
              <a:t>joy</a:t>
            </a:r>
            <a:r>
              <a:rPr lang="en-US" dirty="0"/>
              <a:t>, peace, patience, kindness, goodness, faithfulness, gentleness, self-control; against such things there is no law.	</a:t>
            </a:r>
            <a:r>
              <a:rPr lang="en-US" dirty="0" smtClean="0"/>
              <a:t>   </a:t>
            </a:r>
            <a:r>
              <a:rPr lang="en-US" sz="3200" i="1" baseline="-35000" dirty="0" smtClean="0"/>
              <a:t>Galatians 5:22-23</a:t>
            </a:r>
          </a:p>
          <a:p>
            <a:pPr marL="0" indent="0" algn="ctr">
              <a:lnSpc>
                <a:spcPct val="90000"/>
              </a:lnSpc>
              <a:spcBef>
                <a:spcPts val="3000"/>
              </a:spcBef>
              <a:buNone/>
            </a:pPr>
            <a:r>
              <a:rPr lang="en-US" dirty="0">
                <a:solidFill>
                  <a:schemeClr val="tx2"/>
                </a:solidFill>
                <a:effectLst>
                  <a:outerShdw blurRad="38100" dist="38100" dir="2700000" algn="tl">
                    <a:srgbClr val="000000">
                      <a:alpha val="43137"/>
                    </a:srgbClr>
                  </a:outerShdw>
                </a:effectLst>
              </a:rPr>
              <a:t>*</a:t>
            </a:r>
            <a:r>
              <a:rPr lang="en-US" dirty="0" smtClean="0">
                <a:solidFill>
                  <a:schemeClr val="tx2"/>
                </a:solidFill>
                <a:effectLst>
                  <a:outerShdw blurRad="38100" dist="38100" dir="2700000" algn="tl">
                    <a:srgbClr val="000000">
                      <a:alpha val="43137"/>
                    </a:srgbClr>
                  </a:outerShdw>
                </a:effectLst>
              </a:rPr>
              <a:t> See Handout on Attitude and Energy Balance</a:t>
            </a:r>
            <a:endParaRPr lang="en-US" sz="2000" dirty="0">
              <a:solidFill>
                <a:schemeClr val="tx2"/>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Patient Prayer - 4/7/22</a:t>
            </a:r>
            <a:endParaRPr lang="en-US" dirty="0"/>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8</a:t>
            </a:fld>
            <a:endParaRPr lang="en-US"/>
          </a:p>
        </p:txBody>
      </p:sp>
    </p:spTree>
    <p:extLst>
      <p:ext uri="{BB962C8B-B14F-4D97-AF65-F5344CB8AC3E}">
        <p14:creationId xmlns:p14="http://schemas.microsoft.com/office/powerpoint/2010/main" val="3133028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800" dirty="0" smtClean="0"/>
              <a:t>Our Theme </a:t>
            </a:r>
            <a:r>
              <a:rPr lang="en-US" sz="4400" dirty="0" smtClean="0"/>
              <a:t>= </a:t>
            </a:r>
            <a:r>
              <a:rPr lang="en-US" sz="4400" i="1" dirty="0" smtClean="0"/>
              <a:t>Our Witness </a:t>
            </a:r>
            <a:endParaRPr lang="en-US" sz="4400" i="1" dirty="0"/>
          </a:p>
        </p:txBody>
      </p:sp>
      <p:sp>
        <p:nvSpPr>
          <p:cNvPr id="3" name="Content Placeholder 2"/>
          <p:cNvSpPr>
            <a:spLocks noGrp="1"/>
          </p:cNvSpPr>
          <p:nvPr>
            <p:ph idx="1"/>
          </p:nvPr>
        </p:nvSpPr>
        <p:spPr/>
        <p:txBody>
          <a:bodyPr>
            <a:normAutofit/>
          </a:bodyPr>
          <a:lstStyle/>
          <a:p>
            <a:pPr>
              <a:spcBef>
                <a:spcPts val="1200"/>
              </a:spcBef>
            </a:pPr>
            <a:r>
              <a:rPr lang="en-US" b="1" dirty="0" smtClean="0">
                <a:solidFill>
                  <a:srgbClr val="009999"/>
                </a:solidFill>
              </a:rPr>
              <a:t>The joy of the Lord, is our strength.</a:t>
            </a:r>
            <a:r>
              <a:rPr lang="en-US" dirty="0" smtClean="0"/>
              <a:t>	</a:t>
            </a:r>
            <a:r>
              <a:rPr lang="en-US" sz="3200" i="1" baseline="-35000" dirty="0" smtClean="0"/>
              <a:t>James 1:2-4</a:t>
            </a:r>
          </a:p>
          <a:p>
            <a:pPr>
              <a:lnSpc>
                <a:spcPct val="90000"/>
              </a:lnSpc>
              <a:spcBef>
                <a:spcPts val="3000"/>
              </a:spcBef>
            </a:pPr>
            <a:r>
              <a:rPr lang="en-US" b="1" dirty="0" smtClean="0">
                <a:solidFill>
                  <a:srgbClr val="009999"/>
                </a:solidFill>
              </a:rPr>
              <a:t>A </a:t>
            </a:r>
            <a:r>
              <a:rPr lang="en-US" b="1" dirty="0">
                <a:solidFill>
                  <a:srgbClr val="009999"/>
                </a:solidFill>
              </a:rPr>
              <a:t>joyful heart </a:t>
            </a:r>
            <a:r>
              <a:rPr lang="en-US" dirty="0"/>
              <a:t>is good medicine, but a crushed spirit dries up the bones.				</a:t>
            </a:r>
            <a:r>
              <a:rPr lang="en-US" sz="3200" i="1" baseline="-35000" dirty="0"/>
              <a:t>Proverbs </a:t>
            </a:r>
            <a:r>
              <a:rPr lang="en-US" sz="3200" i="1" baseline="-35000" dirty="0" smtClean="0"/>
              <a:t>17:22</a:t>
            </a:r>
          </a:p>
          <a:p>
            <a:pPr>
              <a:lnSpc>
                <a:spcPct val="90000"/>
              </a:lnSpc>
              <a:spcBef>
                <a:spcPts val="3000"/>
              </a:spcBef>
            </a:pPr>
            <a:r>
              <a:rPr lang="en-US" b="1" dirty="0" smtClean="0">
                <a:solidFill>
                  <a:srgbClr val="009999"/>
                </a:solidFill>
              </a:rPr>
              <a:t>Rejoice always, pray without ceasing, give thanks in all circumstances</a:t>
            </a:r>
            <a:r>
              <a:rPr lang="en-US" dirty="0" smtClean="0"/>
              <a:t>; for this is the will of God in Christ Jesus for you.						</a:t>
            </a:r>
            <a:r>
              <a:rPr lang="en-US" sz="3200" i="1" baseline="-35000" dirty="0" smtClean="0"/>
              <a:t>1 </a:t>
            </a:r>
            <a:r>
              <a:rPr lang="en-US" sz="3200" i="1" baseline="-35000" dirty="0" err="1" smtClean="0"/>
              <a:t>Thess</a:t>
            </a:r>
            <a:r>
              <a:rPr lang="en-US" sz="3200" i="1" baseline="-35000" dirty="0" smtClean="0"/>
              <a:t> 5:16-18</a:t>
            </a:r>
          </a:p>
          <a:p>
            <a:pPr>
              <a:lnSpc>
                <a:spcPct val="90000"/>
              </a:lnSpc>
              <a:spcBef>
                <a:spcPts val="3000"/>
              </a:spcBef>
            </a:pPr>
            <a:r>
              <a:rPr lang="en-US" b="1" dirty="0">
                <a:solidFill>
                  <a:srgbClr val="009999"/>
                </a:solidFill>
              </a:rPr>
              <a:t>Rejoice in the Lord always, and again I say rejoice.	</a:t>
            </a:r>
            <a:r>
              <a:rPr lang="en-US" dirty="0"/>
              <a:t>						</a:t>
            </a:r>
            <a:r>
              <a:rPr lang="en-US" sz="2100" i="1" dirty="0" smtClean="0"/>
              <a:t>Proverbs 17:22</a:t>
            </a:r>
            <a:endParaRPr lang="en-US" sz="2100" i="1" dirty="0"/>
          </a:p>
        </p:txBody>
      </p:sp>
      <p:sp>
        <p:nvSpPr>
          <p:cNvPr id="4" name="Date Placeholder 3"/>
          <p:cNvSpPr>
            <a:spLocks noGrp="1"/>
          </p:cNvSpPr>
          <p:nvPr>
            <p:ph type="dt" sz="half" idx="10"/>
          </p:nvPr>
        </p:nvSpPr>
        <p:spPr/>
        <p:txBody>
          <a:bodyPr/>
          <a:lstStyle/>
          <a:p>
            <a:r>
              <a:rPr lang="en-US" smtClean="0"/>
              <a:t>Patient Prayer - 4/7/22</a:t>
            </a:r>
            <a:endParaRPr lang="en-US" dirty="0"/>
          </a:p>
        </p:txBody>
      </p:sp>
      <p:sp>
        <p:nvSpPr>
          <p:cNvPr id="5" name="Footer Placeholder 4"/>
          <p:cNvSpPr>
            <a:spLocks noGrp="1"/>
          </p:cNvSpPr>
          <p:nvPr>
            <p:ph type="ftr" sz="quarter" idx="11"/>
          </p:nvPr>
        </p:nvSpPr>
        <p:spPr/>
        <p:txBody>
          <a:bodyPr/>
          <a:lstStyle/>
          <a:p>
            <a:r>
              <a:rPr lang="en-US" smtClean="0"/>
              <a:t>CCHF Dr. Bill Morehouse</a:t>
            </a:r>
            <a:endParaRPr lang="en-US"/>
          </a:p>
        </p:txBody>
      </p:sp>
      <p:sp>
        <p:nvSpPr>
          <p:cNvPr id="6" name="Slide Number Placeholder 5"/>
          <p:cNvSpPr>
            <a:spLocks noGrp="1"/>
          </p:cNvSpPr>
          <p:nvPr>
            <p:ph type="sldNum" sz="quarter" idx="12"/>
          </p:nvPr>
        </p:nvSpPr>
        <p:spPr/>
        <p:txBody>
          <a:bodyPr/>
          <a:lstStyle/>
          <a:p>
            <a:fld id="{4C18ED3F-8666-4EC7-87E9-AE59DC0E76AE}" type="slidenum">
              <a:rPr lang="en-US" smtClean="0"/>
              <a:pPr/>
              <a:t>9</a:t>
            </a:fld>
            <a:endParaRPr lang="en-US"/>
          </a:p>
        </p:txBody>
      </p:sp>
    </p:spTree>
    <p:extLst>
      <p:ext uri="{BB962C8B-B14F-4D97-AF65-F5344CB8AC3E}">
        <p14:creationId xmlns:p14="http://schemas.microsoft.com/office/powerpoint/2010/main" val="2710769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27759</TotalTime>
  <Words>2699</Words>
  <Application>Microsoft Office PowerPoint</Application>
  <PresentationFormat>On-screen Show (4:3)</PresentationFormat>
  <Paragraphs>304</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Executive</vt:lpstr>
      <vt:lpstr>How to Pray “Good News” with Patients</vt:lpstr>
      <vt:lpstr>The Problem</vt:lpstr>
      <vt:lpstr>Session Description</vt:lpstr>
      <vt:lpstr>Objectives</vt:lpstr>
      <vt:lpstr>Difficulties</vt:lpstr>
      <vt:lpstr>Primary Difficulty</vt:lpstr>
      <vt:lpstr>Our Theme = Definitions</vt:lpstr>
      <vt:lpstr>Our Theme = Our Attitude*</vt:lpstr>
      <vt:lpstr>Our Theme = Our Witness </vt:lpstr>
      <vt:lpstr>Time – Our Witness </vt:lpstr>
      <vt:lpstr>JCAHO Mandate</vt:lpstr>
      <vt:lpstr>JCAHO, CCHF, and You</vt:lpstr>
      <vt:lpstr>Getting to know people</vt:lpstr>
      <vt:lpstr>Opportunities</vt:lpstr>
      <vt:lpstr>Is It Ethical?</vt:lpstr>
      <vt:lpstr>2 Kinds of News</vt:lpstr>
      <vt:lpstr>“Good News” – Essentials</vt:lpstr>
      <vt:lpstr>“Good News” – Attitude</vt:lpstr>
      <vt:lpstr>Sharing “Good News”</vt:lpstr>
      <vt:lpstr>Who and Why?</vt:lpstr>
      <vt:lpstr>Shining the Light</vt:lpstr>
      <vt:lpstr>How to Pray – Format</vt:lpstr>
      <vt:lpstr>How to Pray – Model</vt:lpstr>
      <vt:lpstr>How to Pray – Guidelines</vt:lpstr>
      <vt:lpstr>How to Pray – Caveats</vt:lpstr>
      <vt:lpstr>How to Pray – Examples</vt:lpstr>
      <vt:lpstr>Who Benefits?</vt:lpstr>
      <vt:lpstr>Short Term Benefits</vt:lpstr>
      <vt:lpstr>Longer Term Benefits</vt:lpstr>
      <vt:lpstr>Selected References</vt:lpstr>
      <vt:lpstr>Handouts</vt:lpstr>
      <vt:lpstr>PowerPoint Presentation</vt:lpstr>
      <vt:lpstr>PowerPoint Presentation</vt:lpstr>
      <vt:lpstr>The Biblical Festivals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with Patients During Encounters</dc:title>
  <dc:creator>Bill</dc:creator>
  <cp:lastModifiedBy>William R. Morehouse</cp:lastModifiedBy>
  <cp:revision>88</cp:revision>
  <dcterms:created xsi:type="dcterms:W3CDTF">2017-05-15T11:32:48Z</dcterms:created>
  <dcterms:modified xsi:type="dcterms:W3CDTF">2022-05-01T20:12:05Z</dcterms:modified>
</cp:coreProperties>
</file>