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302" r:id="rId4"/>
    <p:sldId id="283" r:id="rId5"/>
    <p:sldId id="305" r:id="rId6"/>
    <p:sldId id="306" r:id="rId7"/>
    <p:sldId id="284" r:id="rId8"/>
    <p:sldId id="307" r:id="rId9"/>
    <p:sldId id="264" r:id="rId10"/>
    <p:sldId id="293" r:id="rId11"/>
    <p:sldId id="288" r:id="rId12"/>
    <p:sldId id="294" r:id="rId13"/>
    <p:sldId id="295" r:id="rId14"/>
    <p:sldId id="296" r:id="rId15"/>
    <p:sldId id="297" r:id="rId16"/>
    <p:sldId id="259" r:id="rId17"/>
    <p:sldId id="285" r:id="rId18"/>
    <p:sldId id="289" r:id="rId19"/>
    <p:sldId id="298" r:id="rId20"/>
    <p:sldId id="303" r:id="rId21"/>
    <p:sldId id="304" r:id="rId22"/>
    <p:sldId id="299" r:id="rId23"/>
    <p:sldId id="309" r:id="rId24"/>
    <p:sldId id="308" r:id="rId25"/>
    <p:sldId id="286" r:id="rId26"/>
    <p:sldId id="310" r:id="rId27"/>
    <p:sldId id="300" r:id="rId28"/>
    <p:sldId id="291" r:id="rId29"/>
    <p:sldId id="266" r:id="rId30"/>
    <p:sldId id="287" r:id="rId31"/>
    <p:sldId id="301" r:id="rId32"/>
    <p:sldId id="277" r:id="rId33"/>
    <p:sldId id="278" r:id="rId34"/>
  </p:sldIdLst>
  <p:sldSz cx="9144000" cy="5143500" type="screen16x9"/>
  <p:notesSz cx="6858000" cy="9239250"/>
  <p:embeddedFontLst>
    <p:embeddedFont>
      <p:font typeface="IBM Plex Sans Condensed SemiBold" charset="0"/>
      <p:regular r:id="rId37"/>
      <p:bold r:id="rId38"/>
      <p:italic r:id="rId39"/>
      <p:boldItalic r:id="rId40"/>
    </p:embeddedFont>
    <p:embeddedFont>
      <p:font typeface="IBM Plex Sans Condensed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931ABFD-C0AF-4272-A2B6-CA35444576A0}">
  <a:tblStyle styleId="{A931ABFD-C0AF-4272-A2B6-CA35444576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4C2B1-ED3B-4DB5-9E9B-69A8C93D9DF4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9197-B3E0-43D1-8AD9-A1AEFE0EB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930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5145777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906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>
            <a:off x="100" y="-92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9200" y="10559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867650" y="1476000"/>
            <a:ext cx="54087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▫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6247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4299980" y="662200"/>
            <a:ext cx="544041" cy="393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838400" y="-9200"/>
            <a:ext cx="63057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9200" y="-9200"/>
            <a:ext cx="28476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3476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▫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686000" y="-9200"/>
            <a:ext cx="6458100" cy="25857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9200" y="-9200"/>
            <a:ext cx="4581300" cy="51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990400" y="557250"/>
            <a:ext cx="18741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960619" y="557250"/>
            <a:ext cx="18741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930838" y="557250"/>
            <a:ext cx="18741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 decoratio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kingdom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hyperlink" Target="http://www.harpsongs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rehous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wmorehouse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008725" y="1885950"/>
            <a:ext cx="7126800" cy="32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FMHF Annual Retreat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i="1" dirty="0" smtClean="0"/>
              <a:t>Serving </a:t>
            </a:r>
            <a:r>
              <a:rPr lang="en-US" sz="4400" i="1" dirty="0"/>
              <a:t>God </a:t>
            </a:r>
            <a:r>
              <a:rPr lang="en-US" sz="4400" i="1" dirty="0" smtClean="0"/>
              <a:t>Through</a:t>
            </a:r>
            <a:br>
              <a:rPr lang="en-US" sz="4400" i="1" dirty="0" smtClean="0"/>
            </a:br>
            <a:r>
              <a:rPr lang="en-US" sz="4400" i="1" dirty="0" smtClean="0"/>
              <a:t>the Stages of our Lives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1200" i="1" dirty="0" smtClean="0"/>
              <a:t>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Dr. Bill Morehouse – September 20, 2019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 </a:t>
            </a:r>
            <a:endParaRPr sz="2400" dirty="0"/>
          </a:p>
        </p:txBody>
      </p:sp>
      <p:grpSp>
        <p:nvGrpSpPr>
          <p:cNvPr id="11" name="Google Shape;448;p39"/>
          <p:cNvGrpSpPr/>
          <p:nvPr/>
        </p:nvGrpSpPr>
        <p:grpSpPr>
          <a:xfrm>
            <a:off x="3923068" y="514350"/>
            <a:ext cx="1295400" cy="1061863"/>
            <a:chOff x="1926350" y="995225"/>
            <a:chExt cx="428650" cy="356600"/>
          </a:xfrm>
        </p:grpSpPr>
        <p:sp>
          <p:nvSpPr>
            <p:cNvPr id="12" name="Google Shape;449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0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1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37701" y="500179"/>
            <a:ext cx="823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00" y="557250"/>
            <a:ext cx="2064000" cy="4148100"/>
          </a:xfrm>
        </p:spPr>
        <p:txBody>
          <a:bodyPr/>
          <a:lstStyle/>
          <a:p>
            <a:r>
              <a:rPr lang="en-US" dirty="0" smtClean="0"/>
              <a:t>The River</a:t>
            </a:r>
            <a:br>
              <a:rPr lang="en-US" dirty="0" smtClean="0"/>
            </a:br>
            <a:r>
              <a:rPr lang="en-US" dirty="0" smtClean="0"/>
              <a:t>of Life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i="1" dirty="0" smtClean="0">
                <a:solidFill>
                  <a:srgbClr val="002060"/>
                </a:solidFill>
              </a:rPr>
              <a:t>With grateful credit to</a:t>
            </a:r>
            <a:br>
              <a:rPr lang="en-US" sz="1400" i="1" dirty="0" smtClean="0">
                <a:solidFill>
                  <a:srgbClr val="002060"/>
                </a:solidFill>
              </a:rPr>
            </a:br>
            <a:r>
              <a:rPr lang="en-US" sz="1400" i="1" dirty="0" smtClean="0">
                <a:solidFill>
                  <a:srgbClr val="002060"/>
                </a:solidFill>
              </a:rPr>
              <a:t>Dr. Daniel Fountain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5750"/>
            <a:ext cx="5487182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340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Life Tasks in Each Stage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2990400" y="557250"/>
            <a:ext cx="1353000" cy="40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First</a:t>
            </a:r>
            <a:endParaRPr b="1" dirty="0"/>
          </a:p>
          <a:p>
            <a:pPr marL="0" lvl="0" indent="0">
              <a:buNone/>
            </a:pPr>
            <a:r>
              <a:rPr lang="en-US" dirty="0" smtClean="0"/>
              <a:t>How to receive nurture and love others, how to appreciate studying and learning, and finding out who you are on way to adulthood</a:t>
            </a: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495800" y="537135"/>
            <a:ext cx="1295399" cy="40719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  <a:p>
            <a:pPr marL="0" lvl="0" indent="0">
              <a:buNone/>
            </a:pPr>
            <a:r>
              <a:rPr lang="en-US" b="1" dirty="0" smtClean="0"/>
              <a:t>Second</a:t>
            </a:r>
            <a:endParaRPr lang="en-US" b="1" dirty="0"/>
          </a:p>
          <a:p>
            <a:pPr marL="0" lvl="0" indent="0">
              <a:buNone/>
            </a:pPr>
            <a:r>
              <a:rPr lang="en-US" dirty="0" smtClean="0"/>
              <a:t>Overcoming childhood handicaps, taking responsibility for your life and others, being productive in a career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>
          <a:xfrm>
            <a:off x="6019800" y="543112"/>
            <a:ext cx="1295400" cy="40719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  <a:p>
            <a:pPr marL="0" lvl="0" indent="0">
              <a:buNone/>
            </a:pPr>
            <a:r>
              <a:rPr lang="en-US" b="1" dirty="0" smtClean="0"/>
              <a:t>Third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Getting a broader perspective and preparing for the future by helping others pick up where you will be leaving off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467600" y="514350"/>
            <a:ext cx="1295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>
              <a:spcBef>
                <a:spcPts val="900"/>
              </a:spcBef>
              <a:buFont typeface="IBM Plex Sans Condensed"/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</a:p>
          <a:p>
            <a:pPr marL="0" indent="0">
              <a:buFont typeface="IBM Plex Sans Condensed"/>
              <a:buNone/>
            </a:pPr>
            <a:r>
              <a:rPr lang="en-US" b="1" dirty="0" smtClean="0"/>
              <a:t>Last</a:t>
            </a:r>
          </a:p>
          <a:p>
            <a:pPr marL="0" indent="0">
              <a:buNone/>
            </a:pPr>
            <a:r>
              <a:rPr lang="en-US" dirty="0" smtClean="0"/>
              <a:t>Applying your life experience to benefit others with spiritual and practical insights, wisdom, and 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2741" y="394335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	      25		  50	           75     	    100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376291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Note roles of older and younger described in Titus 1 and 2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83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of Life</a:t>
            </a:r>
            <a:br>
              <a:rPr lang="en-US" dirty="0" smtClean="0"/>
            </a:br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Draw your life as a river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Start with birth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Go through childhood, adolescence, and adulthood to the present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Recall and draw as tributaries the major influences on your life and the major events from childhood until now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Evaluate them as positive or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20937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Influences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Heritage and parents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Childhood influences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Good lessons learned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Positive events and accomplishments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Blessings from God – tender mercies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Give thanks to God for all he has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353508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Maturity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/>
              <a:t>Heritage and childhood problems</a:t>
            </a:r>
            <a:endParaRPr lang="en-US" altLang="en-US" sz="2400" dirty="0"/>
          </a:p>
          <a:p>
            <a:pPr indent="-274320">
              <a:lnSpc>
                <a:spcPct val="90000"/>
              </a:lnSpc>
            </a:pPr>
            <a:r>
              <a:rPr lang="en-US" altLang="en-US" sz="2400" dirty="0"/>
              <a:t>Bad </a:t>
            </a:r>
            <a:r>
              <a:rPr lang="en-US" altLang="en-US" sz="2400" dirty="0" smtClean="0"/>
              <a:t>choices and traumatic </a:t>
            </a:r>
            <a:r>
              <a:rPr lang="en-US" altLang="en-US" sz="2400" dirty="0"/>
              <a:t>e</a:t>
            </a:r>
            <a:r>
              <a:rPr lang="en-US" altLang="en-US" sz="2400" dirty="0" smtClean="0"/>
              <a:t>vents</a:t>
            </a:r>
          </a:p>
          <a:p>
            <a:pPr marL="54864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Events that happened to us, or sins committed that </a:t>
            </a:r>
            <a:r>
              <a:rPr lang="en-US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still cause </a:t>
            </a:r>
            <a:r>
              <a:rPr lang="en-US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guilt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/>
              <a:t>Are </a:t>
            </a:r>
            <a:r>
              <a:rPr lang="en-US" altLang="en-US" sz="2400" dirty="0"/>
              <a:t>negative influences of any of these still having an influence</a:t>
            </a:r>
            <a:r>
              <a:rPr lang="en-US" altLang="en-US" sz="2400" dirty="0" smtClean="0"/>
              <a:t>?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/>
              <a:t>Talking or writing </a:t>
            </a:r>
            <a:r>
              <a:rPr lang="en-US" altLang="en-US" sz="2400" dirty="0"/>
              <a:t>about them </a:t>
            </a:r>
            <a:r>
              <a:rPr lang="en-US" altLang="en-US" sz="2400" dirty="0" smtClean="0"/>
              <a:t>and yielding them to Christ resolves </a:t>
            </a:r>
            <a:r>
              <a:rPr lang="en-US" altLang="en-US" sz="2400" dirty="0"/>
              <a:t>the inner </a:t>
            </a:r>
            <a:r>
              <a:rPr lang="en-US" altLang="en-US" sz="2400" dirty="0" smtClean="0"/>
              <a:t>pain, confusion, and lack of peace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558851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Some people say we </a:t>
            </a:r>
            <a:r>
              <a:rPr lang="en-US" altLang="en-US" sz="2400" dirty="0" smtClean="0"/>
              <a:t>shouldn’t </a:t>
            </a:r>
            <a:r>
              <a:rPr lang="en-US" altLang="en-US" sz="2400" dirty="0"/>
              <a:t>try to deal with our </a:t>
            </a:r>
            <a:r>
              <a:rPr lang="en-US" altLang="en-US" sz="2400" dirty="0" smtClean="0"/>
              <a:t>past.</a:t>
            </a:r>
            <a:endParaRPr lang="en-US" altLang="en-US" sz="2400" dirty="0"/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The Apostle Paul said we are to forget what is behind and strive to reach what is </a:t>
            </a:r>
            <a:r>
              <a:rPr lang="en-US" altLang="en-US" sz="2400" dirty="0" smtClean="0"/>
              <a:t>ahead.  </a:t>
            </a:r>
            <a:r>
              <a:rPr lang="en-US" alt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Philippians 3:13</a:t>
            </a:r>
            <a:endParaRPr lang="en-US" alt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/>
              <a:t>But we can’t let go of the </a:t>
            </a:r>
            <a:r>
              <a:rPr lang="en-US" altLang="en-US" sz="2400" dirty="0"/>
              <a:t>past until </a:t>
            </a:r>
            <a:r>
              <a:rPr lang="en-US" altLang="en-US" sz="2400" dirty="0" smtClean="0"/>
              <a:t>we’ve gotten a clear grasp and handled it faithfully.</a:t>
            </a:r>
            <a:endParaRPr lang="en-US" altLang="en-US" sz="2400" dirty="0"/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Paul dealt with his </a:t>
            </a:r>
            <a:r>
              <a:rPr lang="en-US" altLang="en-US" sz="2400" dirty="0" smtClean="0"/>
              <a:t>past.  </a:t>
            </a:r>
            <a:r>
              <a:rPr lang="en-US" alt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Phil. 3:1-11</a:t>
            </a:r>
            <a:endParaRPr lang="en-US" altLang="en-US" sz="24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841105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81000" y="1476000"/>
            <a:ext cx="8382000" cy="3076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900" dirty="0"/>
              <a:t>Remember also your Creator in the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days of your youth</a:t>
            </a:r>
            <a:r>
              <a:rPr lang="en-US" sz="1900" dirty="0"/>
              <a:t>, before the evil days come and the years draw near of which you will say, </a:t>
            </a:r>
            <a:r>
              <a:rPr lang="en-US" sz="1900" dirty="0" smtClean="0"/>
              <a:t>“I </a:t>
            </a:r>
            <a:r>
              <a:rPr lang="en-US" sz="1900" dirty="0"/>
              <a:t>have no pleasure in </a:t>
            </a:r>
            <a:r>
              <a:rPr lang="en-US" sz="1900" dirty="0" smtClean="0"/>
              <a:t>them”; before </a:t>
            </a:r>
            <a:r>
              <a:rPr lang="en-US" sz="1900" dirty="0"/>
              <a:t>the sun and the light and the moon and the stars are darkened and the clouds return after the rain, </a:t>
            </a:r>
            <a:r>
              <a:rPr lang="en-US" sz="1900" dirty="0" smtClean="0"/>
              <a:t>in </a:t>
            </a:r>
            <a:r>
              <a:rPr lang="en-US" sz="1900" dirty="0"/>
              <a:t>the day when the keepers of the house tremble, and the strong men are </a:t>
            </a:r>
            <a:r>
              <a:rPr lang="en-US" sz="1900" dirty="0" smtClean="0"/>
              <a:t>bent… </a:t>
            </a:r>
            <a:r>
              <a:rPr lang="en-US" sz="1900" dirty="0"/>
              <a:t>the almond tree blossoms, the grasshopper drags itself along, and desire fails, because man is going to his eternal home, and the mourners go about the </a:t>
            </a:r>
            <a:r>
              <a:rPr lang="en-US" sz="1900" dirty="0" smtClean="0"/>
              <a:t>streets – before </a:t>
            </a:r>
            <a:r>
              <a:rPr lang="en-US" sz="1900" dirty="0"/>
              <a:t>the silver cord is snapped, or the golden bowl is broken, or the pitcher is shattered at the fountain, or the wheel broken at the cistern, </a:t>
            </a:r>
            <a:r>
              <a:rPr lang="en-US" sz="1900" dirty="0" smtClean="0"/>
              <a:t>and </a:t>
            </a:r>
            <a:r>
              <a:rPr lang="en-US" sz="1900" dirty="0"/>
              <a:t>the dust returns to the earth as it was, and the </a:t>
            </a: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spirit returns to God </a:t>
            </a:r>
            <a:r>
              <a:rPr lang="en-US" sz="1900" dirty="0"/>
              <a:t>who gave it</a:t>
            </a:r>
            <a:r>
              <a:rPr lang="en-US" sz="1900" dirty="0" smtClean="0"/>
              <a:t>. </a:t>
            </a:r>
          </a:p>
          <a:p>
            <a:pPr marL="0" lvl="0" indent="0" algn="r">
              <a:buNone/>
            </a:pPr>
            <a:r>
              <a:rPr lang="en-US" sz="1800" b="1" i="1" dirty="0" smtClean="0">
                <a:solidFill>
                  <a:srgbClr val="002060"/>
                </a:solidFill>
              </a:rPr>
              <a:t>Ecclesiastes 12:1-7</a:t>
            </a:r>
            <a:endParaRPr sz="1800" b="1" i="1" dirty="0">
              <a:solidFill>
                <a:srgbClr val="002060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bg1"/>
                </a:solidFill>
              </a:rPr>
              <a:t>My testimony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71600" y="2952750"/>
            <a:ext cx="6629400" cy="114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 smtClean="0"/>
              <a:t>Called a “</a:t>
            </a:r>
            <a:r>
              <a:rPr lang="e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conversion narrative</a:t>
            </a:r>
            <a:r>
              <a:rPr lang="en" dirty="0"/>
              <a:t>” by Puritans </a:t>
            </a:r>
            <a:r>
              <a:rPr lang="en-US" dirty="0" smtClean="0"/>
              <a:t>“to draw </a:t>
            </a:r>
            <a:r>
              <a:rPr lang="en-US" dirty="0"/>
              <a:t>a distinction between easy self-righteousness and the new birth of saving </a:t>
            </a:r>
            <a:r>
              <a:rPr lang="en-US" dirty="0" smtClean="0"/>
              <a:t>grace.”</a:t>
            </a:r>
          </a:p>
          <a:p>
            <a:pPr marL="0" lvl="0" indent="0"/>
            <a:r>
              <a:rPr lang="en-US" dirty="0" smtClean="0"/>
              <a:t>The following d</a:t>
            </a:r>
            <a:r>
              <a:rPr lang="en" dirty="0" smtClean="0"/>
              <a:t>escriptions are from </a:t>
            </a:r>
            <a:r>
              <a:rPr lang="en" dirty="0"/>
              <a:t>Puritan pastors Thomas Hooker (1586-1647) and </a:t>
            </a:r>
            <a:r>
              <a:rPr lang="en-US" dirty="0"/>
              <a:t>Thomas Allen (1608-1673).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"/>
              </a:rPr>
              <a:t>C</a:t>
            </a:r>
            <a:endParaRPr b="1" i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3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52400" y="557250"/>
            <a:ext cx="2218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fr-FR" dirty="0" err="1" smtClean="0"/>
              <a:t>Hooker’s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Six Essentials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2990400" y="557250"/>
            <a:ext cx="18741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Contrition</a:t>
            </a:r>
          </a:p>
          <a:p>
            <a:pPr marL="0" lvl="0" indent="0">
              <a:buNone/>
            </a:pPr>
            <a:r>
              <a:rPr lang="en-US" dirty="0"/>
              <a:t>Man should look into the </a:t>
            </a:r>
            <a:r>
              <a:rPr lang="en-US" b="1" dirty="0"/>
              <a:t>Law of </a:t>
            </a:r>
            <a:r>
              <a:rPr lang="en-US" b="1" dirty="0" smtClean="0"/>
              <a:t>God</a:t>
            </a:r>
            <a:r>
              <a:rPr lang="en-US" dirty="0" smtClean="0"/>
              <a:t>*</a:t>
            </a:r>
            <a:r>
              <a:rPr lang="en-US" b="1" dirty="0" smtClean="0"/>
              <a:t> </a:t>
            </a:r>
            <a:r>
              <a:rPr lang="en-US" dirty="0"/>
              <a:t>and make an examination of his life and state according to the Law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Implantation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/>
              <a:t>True humiliation of heart, grief and fear because of sin. </a:t>
            </a:r>
            <a:r>
              <a:rPr lang="en-US" b="1" dirty="0"/>
              <a:t>Confession</a:t>
            </a:r>
            <a:r>
              <a:rPr lang="en-US" dirty="0"/>
              <a:t>.</a:t>
            </a: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2"/>
          </p:nvPr>
        </p:nvSpPr>
        <p:spPr>
          <a:xfrm>
            <a:off x="4960619" y="557250"/>
            <a:ext cx="1874100" cy="33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Humiliation</a:t>
            </a:r>
            <a:endParaRPr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/>
              <a:t>Conviction </a:t>
            </a:r>
            <a:r>
              <a:rPr lang="en-US" dirty="0"/>
              <a:t>of conscience by which seeker realizes that he is </a:t>
            </a:r>
            <a:r>
              <a:rPr lang="en-US" dirty="0" smtClean="0"/>
              <a:t>under </a:t>
            </a:r>
            <a:r>
              <a:rPr lang="en-US" dirty="0"/>
              <a:t>sin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Exaltation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/>
              <a:t>First entrance into the state of </a:t>
            </a:r>
            <a:r>
              <a:rPr lang="en-US" b="1" dirty="0"/>
              <a:t>saving grace</a:t>
            </a:r>
            <a:r>
              <a:rPr lang="en-US" dirty="0"/>
              <a:t>. </a:t>
            </a: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3"/>
          </p:nvPr>
        </p:nvSpPr>
        <p:spPr>
          <a:xfrm>
            <a:off x="6930838" y="557250"/>
            <a:ext cx="1874100" cy="33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Vocation</a:t>
            </a:r>
            <a:endParaRPr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/>
              <a:t>Despair of salvation</a:t>
            </a:r>
            <a:r>
              <a:rPr lang="en-US" dirty="0"/>
              <a:t>, in respect to strength of self and other creatures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 Possession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/>
              <a:t>Awareness</a:t>
            </a:r>
            <a:r>
              <a:rPr lang="en-US" dirty="0"/>
              <a:t> of presence of faith.</a:t>
            </a:r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105400" y="4088639"/>
            <a:ext cx="3248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* </a:t>
            </a:r>
            <a:r>
              <a:rPr lang="en-US" sz="1600" i="1" dirty="0" smtClean="0"/>
              <a:t>“</a:t>
            </a:r>
            <a:r>
              <a:rPr lang="en-US" sz="1600" b="1" i="1" dirty="0" smtClean="0">
                <a:solidFill>
                  <a:srgbClr val="002060"/>
                </a:solidFill>
              </a:rPr>
              <a:t>Law</a:t>
            </a:r>
            <a:r>
              <a:rPr lang="en-US" sz="1600" i="1" dirty="0" smtClean="0">
                <a:solidFill>
                  <a:srgbClr val="002060"/>
                </a:solidFill>
              </a:rPr>
              <a:t>” of God = Biblical teaching</a:t>
            </a:r>
            <a:endParaRPr lang="en-US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810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50" y="557250"/>
            <a:ext cx="1928700" cy="1328700"/>
          </a:xfrm>
        </p:spPr>
        <p:txBody>
          <a:bodyPr/>
          <a:lstStyle/>
          <a:p>
            <a:r>
              <a:rPr lang="en-US" dirty="0" smtClean="0"/>
              <a:t>Allen’s Synopsis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438150"/>
            <a:ext cx="5512500" cy="4061700"/>
          </a:xfrm>
        </p:spPr>
        <p:txBody>
          <a:bodyPr/>
          <a:lstStyle/>
          <a:p>
            <a:pPr indent="-274320"/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Agitations of the soul </a:t>
            </a:r>
            <a:r>
              <a:rPr lang="en-US" sz="1500" dirty="0"/>
              <a:t>lead to the sinner's deep sense of </a:t>
            </a:r>
            <a:r>
              <a:rPr lang="en-US" sz="1500" dirty="0" smtClean="0"/>
              <a:t>concern and humiliation </a:t>
            </a:r>
            <a:r>
              <a:rPr lang="en-US" sz="1500" dirty="0"/>
              <a:t>at his condition.</a:t>
            </a:r>
          </a:p>
          <a:p>
            <a:pPr indent="-274320"/>
            <a:r>
              <a:rPr lang="en-US" sz="1500" dirty="0"/>
              <a:t>The </a:t>
            </a: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stricken sinner </a:t>
            </a:r>
            <a:r>
              <a:rPr lang="en-US" sz="1500" dirty="0"/>
              <a:t>attempts to redress the wrongs he has done through </a:t>
            </a:r>
            <a:r>
              <a:rPr lang="en-US" sz="1500" dirty="0" smtClean="0"/>
              <a:t>“legal obedience” by turning </a:t>
            </a:r>
            <a:r>
              <a:rPr lang="en-US" sz="1500" dirty="0"/>
              <a:t>to good works as a remedy, but this effort fails and he is brought to deeper despair.</a:t>
            </a:r>
          </a:p>
          <a:p>
            <a:pPr indent="-274320"/>
            <a:r>
              <a:rPr lang="en-US" sz="1500" dirty="0"/>
              <a:t>The sinner experiences 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worsening despair </a:t>
            </a:r>
            <a:r>
              <a:rPr lang="en-US" sz="1500" dirty="0"/>
              <a:t>and misery. He sees all his efforts as vain and  inconsequential before a perfect God.</a:t>
            </a:r>
          </a:p>
          <a:p>
            <a:pPr indent="-274320"/>
            <a:r>
              <a:rPr lang="en-US" sz="1500" dirty="0"/>
              <a:t>At the most abject moment of despair, the </a:t>
            </a: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soul </a:t>
            </a:r>
            <a:r>
              <a:rPr 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bottoms out</a:t>
            </a:r>
            <a:r>
              <a:rPr lang="en-US" sz="1500" dirty="0" smtClean="0"/>
              <a:t>, begins </a:t>
            </a:r>
            <a:r>
              <a:rPr lang="en-US" sz="1500" dirty="0"/>
              <a:t>to understand God's </a:t>
            </a:r>
            <a:r>
              <a:rPr lang="en-US" sz="1500" dirty="0" smtClean="0"/>
              <a:t>grace, </a:t>
            </a:r>
            <a:r>
              <a:rPr lang="en-US" sz="1500" dirty="0"/>
              <a:t>and is elevated to an appreciation of it.</a:t>
            </a:r>
          </a:p>
          <a:p>
            <a:pPr indent="-274320"/>
            <a:r>
              <a:rPr lang="en-US" sz="1500" dirty="0"/>
              <a:t>Gratitude causes the sinner to live </a:t>
            </a:r>
            <a:r>
              <a:rPr lang="en-US" sz="1500" dirty="0" smtClean="0"/>
              <a:t>a </a:t>
            </a:r>
            <a:r>
              <a:rPr lang="en-US" sz="1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</a:t>
            </a: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life </a:t>
            </a:r>
            <a:r>
              <a:rPr lang="en-US" sz="1500" dirty="0"/>
              <a:t>of obedience and thanksgiving, although human nature and pride may cause </a:t>
            </a:r>
            <a:r>
              <a:rPr lang="en-US" sz="1500" dirty="0" smtClean="0"/>
              <a:t>him to </a:t>
            </a:r>
            <a:r>
              <a:rPr lang="en-US" sz="1500" dirty="0"/>
              <a:t>backslide and to rely on his own will and works </a:t>
            </a:r>
            <a:r>
              <a:rPr lang="en-US" sz="1500" dirty="0" smtClean="0"/>
              <a:t>once again.</a:t>
            </a:r>
            <a:endParaRPr lang="en-US" sz="1500" dirty="0"/>
          </a:p>
          <a:p>
            <a:pPr indent="-274320"/>
            <a:r>
              <a:rPr lang="en-US" sz="1500" dirty="0" smtClean="0"/>
              <a:t>Because </a:t>
            </a:r>
            <a:r>
              <a:rPr lang="en-US" sz="1500" dirty="0"/>
              <a:t>of this temptation,  individuals must </a:t>
            </a:r>
            <a:r>
              <a:rPr lang="en-US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continually monitor </a:t>
            </a:r>
            <a:r>
              <a:rPr lang="en-US" sz="1500" dirty="0"/>
              <a:t>their spiritual state and repeat the process of conversion if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401917" y="272415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 SemiBold"/>
                <a:sym typeface="IBM Plex Sans Condensed SemiBold"/>
              </a:rPr>
              <a:t>Note similarity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 SemiBold"/>
                <a:sym typeface="IBM Plex Sans Condensed SemiBold"/>
              </a:rPr>
              <a:t>to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 SemiBold"/>
                <a:sym typeface="IBM Plex Sans Condensed SemiBold"/>
              </a:rPr>
              <a:t>Revivals of faith over the centuries as well as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 SemiBold"/>
                <a:sym typeface="IBM Plex Sans Condensed SemiBold"/>
              </a:rPr>
              <a:t>12-Step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 SemiBold"/>
                <a:sym typeface="IBM Plex Sans Condensed SemiBold"/>
              </a:rPr>
              <a:t>and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 SemiBold"/>
                <a:sym typeface="IBM Plex Sans Condensed SemiBold"/>
              </a:rPr>
              <a:t>Celebrate Recovery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193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 idx="4294967295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Hello!</a:t>
            </a:r>
            <a:endParaRPr sz="7200"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4294967295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I’m Bill Morehouse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" dirty="0"/>
              <a:t>M</a:t>
            </a:r>
            <a:r>
              <a:rPr lang="en" dirty="0" smtClean="0"/>
              <a:t>y wonderful wife and life partner</a:t>
            </a:r>
            <a:r>
              <a:rPr lang="en" dirty="0"/>
              <a:t>, </a:t>
            </a:r>
            <a:r>
              <a:rPr lang="e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Susan</a:t>
            </a:r>
            <a:r>
              <a:rPr lang="en" dirty="0"/>
              <a:t>, </a:t>
            </a:r>
            <a:r>
              <a:rPr lang="en" dirty="0" smtClean="0"/>
              <a:t>and I are </a:t>
            </a:r>
            <a:r>
              <a:rPr lang="en" dirty="0"/>
              <a:t>here </a:t>
            </a:r>
            <a:r>
              <a:rPr lang="en" dirty="0" smtClean="0"/>
              <a:t>because we </a:t>
            </a:r>
            <a:r>
              <a:rPr lang="en" dirty="0"/>
              <a:t>love to </a:t>
            </a:r>
            <a:r>
              <a:rPr lang="en" dirty="0" smtClean="0"/>
              <a:t>share our faith with other committed believers like yourselves.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</a:t>
            </a:r>
            <a:r>
              <a:rPr lang="en" dirty="0" smtClean="0"/>
              <a:t>us </a:t>
            </a:r>
            <a:r>
              <a:rPr lang="en" dirty="0"/>
              <a:t>at </a:t>
            </a:r>
            <a:r>
              <a:rPr lang="en" dirty="0" smtClean="0"/>
              <a:t>online at </a:t>
            </a:r>
            <a:r>
              <a:rPr lang="en" dirty="0" smtClean="0">
                <a:hlinkClick r:id="rId3"/>
              </a:rPr>
              <a:t>www.hiskingdom.us</a:t>
            </a:r>
            <a:r>
              <a:rPr lang="en" dirty="0" smtClean="0"/>
              <a:t> and </a:t>
            </a:r>
            <a:r>
              <a:rPr lang="en" dirty="0" smtClean="0">
                <a:hlinkClick r:id="rId4"/>
              </a:rPr>
              <a:t>www.harpsongs.com</a:t>
            </a:r>
            <a:r>
              <a:rPr lang="en" dirty="0" smtClean="0"/>
              <a:t>. </a:t>
            </a:r>
            <a:endParaRPr sz="3600"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350"/>
            <a:ext cx="975360" cy="97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Revival Cycles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Revivals of faith, from Old Testament times to the present, historically come in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cycles.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1400" dirty="0" smtClean="0"/>
              <a:t>First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disunity and social and moral decay </a:t>
            </a:r>
            <a:r>
              <a:rPr lang="en-US" sz="1400" dirty="0"/>
              <a:t>set in leading to a growing sense of emptiness, hunger and yearning for better </a:t>
            </a:r>
            <a:r>
              <a:rPr lang="en-US" sz="1400" dirty="0" smtClean="0"/>
              <a:t>times.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1400" dirty="0" smtClean="0"/>
              <a:t>This </a:t>
            </a:r>
            <a:r>
              <a:rPr lang="en-US" sz="1400" dirty="0"/>
              <a:t>is followed by a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renewed sensitivity to spiritual matters </a:t>
            </a:r>
            <a:r>
              <a:rPr lang="en-US" sz="1400" dirty="0"/>
              <a:t>and rediscovery of the power of the Word of God, leading into a rising time of inspired revitalization of human ideals and </a:t>
            </a:r>
            <a:r>
              <a:rPr lang="en-US" sz="1400" dirty="0" smtClean="0"/>
              <a:t>values.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1400" dirty="0" smtClean="0"/>
              <a:t>The </a:t>
            </a:r>
            <a:r>
              <a:rPr lang="en-US" sz="1400" dirty="0"/>
              <a:t>result is a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groundswell of conviction and repentance </a:t>
            </a:r>
            <a:r>
              <a:rPr lang="en-US" sz="1400" dirty="0"/>
              <a:t>that produces a host of positive, godly moral and social endeavors, after which the community drifts into an ebbing time, becomes less cohesive, and settles back into more conventional social </a:t>
            </a:r>
            <a:r>
              <a:rPr lang="en-US" sz="1400" dirty="0" smtClean="0"/>
              <a:t>patterns.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1400" dirty="0" smtClean="0"/>
              <a:t>Finally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disunity and social and moral decay set in again </a:t>
            </a:r>
            <a:r>
              <a:rPr lang="en-US" sz="1400" dirty="0"/>
              <a:t>and reach a point where the cycle starts over, each time building on advances that have been made in the past. 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621744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 Recovery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438150"/>
            <a:ext cx="5512500" cy="40617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Realize</a:t>
            </a:r>
            <a:r>
              <a:rPr lang="en-US" sz="1300" dirty="0" smtClean="0"/>
              <a:t> </a:t>
            </a:r>
            <a:r>
              <a:rPr lang="en-US" sz="1300" dirty="0"/>
              <a:t>I’m not God; I admit that I am powerless to control my tendency to do the wrong thing and that my life is unmanageable. (Step 1) 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Earnestly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believe </a:t>
            </a:r>
            <a:r>
              <a:rPr lang="en-US" sz="1300" dirty="0"/>
              <a:t>that God exists, that I matter to Him and that He has the power to help me recover. (Step 2) 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Consciously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choose to commit </a:t>
            </a:r>
            <a:r>
              <a:rPr lang="en-US" sz="1300" dirty="0"/>
              <a:t>all my life and will to Christ’s care and control. (Step 3)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Openly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examine and confess </a:t>
            </a:r>
            <a:r>
              <a:rPr lang="en-US" sz="1300" dirty="0"/>
              <a:t>my faults to myself, to God, and to someone I trust. (Steps 4 and 5) </a:t>
            </a:r>
            <a:r>
              <a:rPr lang="en-US" sz="1300" dirty="0" smtClean="0"/>
              <a:t> - also known as “</a:t>
            </a:r>
            <a:r>
              <a:rPr lang="en-US" sz="1300" i="1" dirty="0" smtClean="0">
                <a:solidFill>
                  <a:schemeClr val="bg1"/>
                </a:solidFill>
              </a:rPr>
              <a:t>a fearless moral inventory</a:t>
            </a:r>
            <a:r>
              <a:rPr lang="en-US" sz="1300" dirty="0" smtClean="0"/>
              <a:t>”</a:t>
            </a:r>
            <a:endParaRPr lang="en-US" sz="1300" dirty="0"/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Voluntarily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submit </a:t>
            </a:r>
            <a:r>
              <a:rPr lang="en-US" sz="1300" dirty="0"/>
              <a:t>to any and all changes God wants to make in my life and humbly ask Him to remove my character defects. (Steps 6 and 7) 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Evaluate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 my relationships</a:t>
            </a:r>
            <a:r>
              <a:rPr lang="en-US" sz="1300" dirty="0"/>
              <a:t>. Offer forgiveness to those who have hurt me and make amends for harm I’ve done to others when possible, except when to do so would harm them or others. (Steps 8 and 9) 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Reserve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daily time with God </a:t>
            </a:r>
            <a:r>
              <a:rPr lang="en-US" sz="1300" dirty="0"/>
              <a:t>for self-examination, Bible reading, and prayer in order to know God and His will for my life and to gain the power to follow His will. (Steps 10 and 11) </a:t>
            </a:r>
          </a:p>
          <a:p>
            <a:pPr>
              <a:buFont typeface="+mj-lt"/>
              <a:buAutoNum type="arabicPeriod"/>
            </a:pPr>
            <a:r>
              <a:rPr lang="en-US" sz="1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Yield </a:t>
            </a:r>
            <a:r>
              <a:rPr lang="en-US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myself to God </a:t>
            </a:r>
            <a:r>
              <a:rPr lang="en-US" sz="1300" dirty="0"/>
              <a:t>to be used to bring this Good News to others, both by my example and my words. (Step 12)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63346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438150"/>
            <a:ext cx="5512500" cy="4061700"/>
          </a:xfrm>
        </p:spPr>
        <p:txBody>
          <a:bodyPr/>
          <a:lstStyle/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Brought up in a middle class church-going Protestant/Episcopal family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A “good kid,” student, Boy Scout, youth group…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Drifted into broad-based religious humanism in college and med school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Counter-culture in residency and strayed far into sinful philosophies, behavior, and stress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Cried out to God; called to a prayer group; met the Lord and committed my life to Christ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Raised up in evangelical, Spirit-filled churches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Met Susan in Bible study - married in 6 months.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404558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6" name="Picture 5" descr="WRM 1970 class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6423808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675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Family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Medicine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Program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1972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6" name="Picture 5" descr="WRM 1970 class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3350"/>
            <a:ext cx="7204544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675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Attica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1972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bg1"/>
                </a:solidFill>
              </a:rPr>
              <a:t>Family and Career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 smtClean="0"/>
              <a:t>Training, early practice, reexamination after conversion, sense of calling, marriage, family and church life, dedicated career serving the disadvantaged in Jesus’ Name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"/>
              </a:rPr>
              <a:t>D</a:t>
            </a:r>
            <a:endParaRPr b="1" i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927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6" name="Picture 5" descr="WRM 1970 class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5750"/>
            <a:ext cx="6705731" cy="4680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17195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Starting at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His Branches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and Career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Training and early practice</a:t>
            </a:r>
          </a:p>
          <a:p>
            <a:pPr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Reexamination </a:t>
            </a:r>
            <a:r>
              <a:rPr lang="en-US" dirty="0"/>
              <a:t>after </a:t>
            </a:r>
            <a:r>
              <a:rPr lang="en-US" dirty="0" smtClean="0"/>
              <a:t>conversion</a:t>
            </a:r>
          </a:p>
          <a:p>
            <a:pPr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Sense </a:t>
            </a:r>
            <a:r>
              <a:rPr lang="en-US" dirty="0"/>
              <a:t>of </a:t>
            </a:r>
            <a:r>
              <a:rPr lang="en-US" dirty="0" smtClean="0"/>
              <a:t>calling in marriage</a:t>
            </a:r>
          </a:p>
          <a:p>
            <a:pPr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and church </a:t>
            </a:r>
            <a:r>
              <a:rPr lang="en-US" dirty="0" smtClean="0"/>
              <a:t>life</a:t>
            </a:r>
          </a:p>
          <a:p>
            <a:pPr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edicated to home missions serving </a:t>
            </a:r>
            <a:r>
              <a:rPr lang="en-US" dirty="0"/>
              <a:t>the disadvantaged in Jesus’ </a:t>
            </a:r>
            <a:r>
              <a:rPr lang="en-US" dirty="0" smtClean="0"/>
              <a:t>Name with some abroad</a:t>
            </a:r>
          </a:p>
          <a:p>
            <a:pPr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Struggles along the way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363045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1600200" y="1476000"/>
            <a:ext cx="5943600" cy="30769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The righteous flourish like the palm tree and grow like a cedar in Lebanon. </a:t>
            </a:r>
            <a:r>
              <a:rPr lang="en-US" sz="2400" dirty="0" smtClean="0"/>
              <a:t>They </a:t>
            </a:r>
            <a:r>
              <a:rPr lang="en-US" sz="2400" dirty="0"/>
              <a:t>are planted in the house of the L</a:t>
            </a:r>
            <a:r>
              <a:rPr lang="en-US" sz="2000" cap="small" dirty="0"/>
              <a:t>ORD</a:t>
            </a:r>
            <a:r>
              <a:rPr lang="en-US" sz="2400" dirty="0"/>
              <a:t>; they flourish in the courts of our God. </a:t>
            </a:r>
            <a:r>
              <a:rPr lang="en-US" sz="2400" dirty="0" smtClean="0"/>
              <a:t>They </a:t>
            </a:r>
            <a:r>
              <a:rPr lang="en-US" sz="2400" dirty="0"/>
              <a:t>still bear fruit in old age; they are ever full of sap and green, </a:t>
            </a:r>
            <a:r>
              <a:rPr lang="en-US" sz="2400" dirty="0" smtClean="0"/>
              <a:t>to </a:t>
            </a:r>
            <a:r>
              <a:rPr lang="en-US" sz="2400" dirty="0"/>
              <a:t>declare that the L</a:t>
            </a:r>
            <a:r>
              <a:rPr lang="en-US" sz="2000" dirty="0"/>
              <a:t>ORD</a:t>
            </a:r>
            <a:r>
              <a:rPr lang="en-US" sz="2400" dirty="0"/>
              <a:t> is upright; </a:t>
            </a:r>
            <a:r>
              <a:rPr lang="en-US" sz="2400" dirty="0" smtClean="0"/>
              <a:t>He </a:t>
            </a:r>
            <a:r>
              <a:rPr lang="en-US" sz="2400" dirty="0"/>
              <a:t>is my </a:t>
            </a:r>
            <a:r>
              <a:rPr lang="en-US" sz="2400" dirty="0" smtClean="0"/>
              <a:t>Rock</a:t>
            </a:r>
            <a:r>
              <a:rPr lang="en-US" sz="2400" dirty="0"/>
              <a:t>, and there is no unrighteousness in </a:t>
            </a:r>
            <a:r>
              <a:rPr lang="en-US" sz="2400" dirty="0" smtClean="0"/>
              <a:t>Him.</a:t>
            </a:r>
          </a:p>
          <a:p>
            <a:pPr marL="0" lvl="0" indent="0" algn="r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Psalm 92:12-15</a:t>
            </a:r>
            <a:endParaRPr sz="2400" i="1" dirty="0">
              <a:solidFill>
                <a:srgbClr val="002060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06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 idx="4294967295"/>
          </p:nvPr>
        </p:nvSpPr>
        <p:spPr>
          <a:xfrm>
            <a:off x="5635775" y="304800"/>
            <a:ext cx="3127200" cy="106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/>
              <a:t>Want big impact?</a:t>
            </a:r>
            <a:r>
              <a:rPr lang="en" sz="2400"/>
              <a:t/>
            </a:r>
            <a:br>
              <a:rPr lang="en" sz="2400"/>
            </a:br>
            <a:r>
              <a:rPr lang="en" sz="2400"/>
              <a:t>Use big image.</a:t>
            </a:r>
            <a:endParaRPr sz="2400"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grpSp>
        <p:nvGrpSpPr>
          <p:cNvPr id="185" name="Google Shape;185;p24"/>
          <p:cNvGrpSpPr/>
          <p:nvPr/>
        </p:nvGrpSpPr>
        <p:grpSpPr>
          <a:xfrm>
            <a:off x="377454" y="369117"/>
            <a:ext cx="563969" cy="469482"/>
            <a:chOff x="1244325" y="314425"/>
            <a:chExt cx="444525" cy="370050"/>
          </a:xfrm>
        </p:grpSpPr>
        <p:sp>
          <p:nvSpPr>
            <p:cNvPr id="186" name="Google Shape;186;p24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Schedule Overview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dirty="0" smtClean="0"/>
              <a:t>Tonight –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Introduction</a:t>
            </a:r>
          </a:p>
          <a:p>
            <a:pPr marL="1005840" indent="-274320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 are we?</a:t>
            </a:r>
          </a:p>
          <a:p>
            <a:pPr marL="1005840" indent="-27432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Growing through life’s seasons</a:t>
            </a:r>
          </a:p>
          <a:p>
            <a:pPr marL="5778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dirty="0" smtClean="0"/>
              <a:t>Tomorrow am –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Group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opics</a:t>
            </a:r>
          </a:p>
          <a:p>
            <a:pPr marL="1005840" lvl="1" indent="-274320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Medical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practice as a mission</a:t>
            </a:r>
          </a:p>
          <a:p>
            <a:pPr marL="1005840" lvl="1" indent="-274320">
              <a:lnSpc>
                <a:spcPct val="90000"/>
              </a:lnSpc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Prayer with patients</a:t>
            </a:r>
          </a:p>
          <a:p>
            <a:pPr marL="1005840" lvl="1" indent="-274320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Serving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poor</a:t>
            </a:r>
          </a:p>
          <a:p>
            <a:pPr marL="1005840" lvl="1" indent="-274320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Community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outreach</a:t>
            </a:r>
          </a:p>
          <a:p>
            <a:pPr marL="1005840" lvl="1" indent="-274320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Mentoring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students</a:t>
            </a:r>
          </a:p>
          <a:p>
            <a:pPr marL="1005840" lvl="1" indent="-274320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Preparing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retirement</a:t>
            </a:r>
          </a:p>
          <a:p>
            <a:pPr marL="5778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dirty="0" smtClean="0"/>
              <a:t>Tomorrow evening –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Recap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035470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066800" y="2192950"/>
            <a:ext cx="70866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7850" indent="-514350"/>
            <a:r>
              <a:rPr lang="en-US" dirty="0">
                <a:solidFill>
                  <a:schemeClr val="bg1"/>
                </a:solidFill>
              </a:rPr>
              <a:t>Graduating into Retirement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 smtClean="0"/>
              <a:t>Preparation, mentorship, progressively passing the baton, </a:t>
            </a:r>
          </a:p>
          <a:p>
            <a:pPr marL="0" lvl="0" indent="0"/>
            <a:r>
              <a:rPr lang="en-US" dirty="0" smtClean="0"/>
              <a:t>leaving a legacy, investing in extended family, focusing</a:t>
            </a:r>
          </a:p>
          <a:p>
            <a:pPr marL="0" lvl="0" indent="0"/>
            <a:r>
              <a:rPr lang="en-US" dirty="0" smtClean="0"/>
              <a:t>on building in His broader Kingdom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"/>
              </a:rPr>
              <a:t>E</a:t>
            </a:r>
            <a:endParaRPr b="1" i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latin typeface="IBM Plex Sans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612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into Retirement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lvl="1" indent="-285750">
              <a:lnSpc>
                <a:spcPct val="90000"/>
              </a:lnSpc>
            </a:pPr>
            <a:r>
              <a:rPr lang="en-US" dirty="0" smtClean="0"/>
              <a:t>Five F’s:</a:t>
            </a:r>
          </a:p>
          <a:p>
            <a:pPr marL="365760" lvl="2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Faith</a:t>
            </a:r>
            <a:r>
              <a:rPr lang="en-US" sz="1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Family, Finances, Fitness, and Fruitfulness</a:t>
            </a:r>
            <a:r>
              <a:rPr lang="en-US" sz="17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Preparation and mentorship</a:t>
            </a:r>
          </a:p>
          <a:p>
            <a:pPr marL="0"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Progressively </a:t>
            </a:r>
            <a:r>
              <a:rPr lang="en-US" dirty="0"/>
              <a:t>passing the </a:t>
            </a:r>
            <a:r>
              <a:rPr lang="en-US" dirty="0" smtClean="0"/>
              <a:t>baton</a:t>
            </a:r>
          </a:p>
          <a:p>
            <a:pPr marL="0" lv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Investing </a:t>
            </a:r>
            <a:r>
              <a:rPr lang="en-US" dirty="0"/>
              <a:t>in extended </a:t>
            </a:r>
            <a:r>
              <a:rPr lang="en-US" dirty="0" smtClean="0"/>
              <a:t>family</a:t>
            </a:r>
          </a:p>
          <a:p>
            <a:pPr mar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Focusing on </a:t>
            </a:r>
            <a:r>
              <a:rPr lang="en-US" dirty="0"/>
              <a:t>building in His </a:t>
            </a:r>
            <a:r>
              <a:rPr lang="en-US" dirty="0" smtClean="0"/>
              <a:t>Kingdom</a:t>
            </a:r>
          </a:p>
          <a:p>
            <a:pPr marL="0" indent="-27432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Leaving </a:t>
            </a:r>
            <a:r>
              <a:rPr lang="en-US" dirty="0"/>
              <a:t>a legacy</a:t>
            </a:r>
          </a:p>
          <a:p>
            <a:pPr marL="0" lvl="0" indent="-27432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200204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4928200" y="1071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body" idx="1"/>
          </p:nvPr>
        </p:nvSpPr>
        <p:spPr>
          <a:xfrm>
            <a:off x="304800" y="1276350"/>
            <a:ext cx="3815700" cy="31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 dirty="0" smtClean="0"/>
              <a:t>A Stage 4 project: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" sz="2000" i="1" dirty="0" smtClean="0"/>
              <a:t>New website under construction that highlights God’s love and sovereignty from before creation to beyond the judgment… visitors and comments are welcome.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 dirty="0" smtClean="0">
                <a:solidFill>
                  <a:srgbClr val="0070C0"/>
                </a:solidFill>
              </a:rPr>
              <a:t>www.hiskingdom.us</a:t>
            </a:r>
            <a:r>
              <a:rPr lang="en" sz="24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54" name="Google Shape;354;p35"/>
          <p:cNvSpPr/>
          <p:nvPr/>
        </p:nvSpPr>
        <p:spPr>
          <a:xfrm>
            <a:off x="5089525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Place your screenshot here</a:t>
            </a:r>
            <a:endParaRPr sz="1000" dirty="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55" name="Google Shape;355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dirty="0"/>
          </a:p>
        </p:txBody>
      </p:sp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306400" y="481050"/>
            <a:ext cx="3815700" cy="7494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C000"/>
                </a:solidFill>
              </a:rPr>
              <a:t>His Kingdom and Us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230488"/>
            <a:ext cx="3532500" cy="2255700"/>
          </a:xfrm>
          <a:prstGeom prst="rect">
            <a:avLst/>
          </a:prstGeom>
        </p:spPr>
      </p:pic>
      <p:grpSp>
        <p:nvGrpSpPr>
          <p:cNvPr id="8" name="Google Shape;485;p39"/>
          <p:cNvGrpSpPr/>
          <p:nvPr/>
        </p:nvGrpSpPr>
        <p:grpSpPr>
          <a:xfrm>
            <a:off x="6618448" y="514350"/>
            <a:ext cx="497262" cy="394380"/>
            <a:chOff x="4601275" y="1702875"/>
            <a:chExt cx="471400" cy="289450"/>
          </a:xfrm>
        </p:grpSpPr>
        <p:sp>
          <p:nvSpPr>
            <p:cNvPr id="9" name="Google Shape;486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Google Shape;487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Google Shape;488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Google Shape;489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Google Shape;490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ctrTitle" idx="4294967295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Thanks!</a:t>
            </a:r>
            <a:endParaRPr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3" name="Google Shape;363;p36"/>
          <p:cNvSpPr txBox="1">
            <a:spLocks noGrp="1"/>
          </p:cNvSpPr>
          <p:nvPr>
            <p:ph type="subTitle" idx="4294967295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dirty="0"/>
          </a:p>
          <a:p>
            <a:pPr indent="-274320"/>
            <a:r>
              <a:rPr lang="en-US" dirty="0" smtClean="0"/>
              <a:t>Online: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www.wmorehouse.com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indent="-274320"/>
            <a:r>
              <a:rPr lang="en-US" dirty="0" smtClean="0"/>
              <a:t>Email: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wmorehouse@gmail.com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indent="-274320"/>
            <a:r>
              <a:rPr lang="en-US" dirty="0" smtClean="0"/>
              <a:t>Cell</a:t>
            </a:r>
            <a:r>
              <a:rPr lang="en-US" dirty="0"/>
              <a:t>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(585) 314-1144</a:t>
            </a:r>
          </a:p>
          <a:p>
            <a:pPr marL="457200" lvl="0" indent="-274320" algn="l" rtl="0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Google Shape;415;p39"/>
          <p:cNvSpPr/>
          <p:nvPr/>
        </p:nvSpPr>
        <p:spPr>
          <a:xfrm>
            <a:off x="304800" y="590550"/>
            <a:ext cx="732281" cy="685800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Tonight’s topics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Where are we?</a:t>
            </a:r>
          </a:p>
          <a:p>
            <a:pPr marL="577850" indent="-5143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Stages of Life</a:t>
            </a:r>
          </a:p>
          <a:p>
            <a:pPr marL="577850" indent="-5143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My testimony</a:t>
            </a:r>
          </a:p>
          <a:p>
            <a:pPr marL="577850" indent="-5143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Family and Career</a:t>
            </a:r>
          </a:p>
          <a:p>
            <a:pPr marL="577850" indent="-5143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Graduating into Retirement</a:t>
            </a:r>
            <a:endParaRPr lang="en-US" sz="2800" dirty="0">
              <a:solidFill>
                <a:schemeClr val="bg1"/>
              </a:solidFill>
            </a:endParaRP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785985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9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Where are we?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"/>
              </a:rPr>
              <a:t>A</a:t>
            </a:r>
            <a:endParaRPr b="1" i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latin typeface="IBM Plex Sans Condensed"/>
            </a:endParaRPr>
          </a:p>
        </p:txBody>
      </p:sp>
      <p:sp>
        <p:nvSpPr>
          <p:cNvPr id="5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066800" y="2952750"/>
            <a:ext cx="7239000" cy="12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en-US" dirty="0" smtClean="0"/>
              <a:t>We’ve been called </a:t>
            </a:r>
            <a:r>
              <a:rPr lang="en-US" dirty="0"/>
              <a:t>together </a:t>
            </a:r>
            <a:r>
              <a:rPr lang="en-US" dirty="0" smtClean="0"/>
              <a:t>as born again believers from evangelical backgrounds to grow in our care for our L</a:t>
            </a:r>
            <a:r>
              <a:rPr lang="en-US" cap="small" dirty="0" smtClean="0"/>
              <a:t>ord</a:t>
            </a:r>
            <a:r>
              <a:rPr lang="en-US" dirty="0" smtClean="0"/>
              <a:t>, each other, and the afflicted.</a:t>
            </a:r>
          </a:p>
          <a:p>
            <a:pPr marL="0" lvl="0" indent="0"/>
            <a:r>
              <a:rPr lang="en-US" dirty="0" smtClean="0"/>
              <a:t>Many of us are Free Methodists based in a reformation movement who are committed to personal sanctification, holiness, and the witness of godly living.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827031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6248400" cy="3276600"/>
          </a:xfrm>
        </p:spPr>
        <p:txBody>
          <a:bodyPr/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Your</a:t>
            </a:r>
            <a:r>
              <a:rPr lang="en-US" sz="2000" dirty="0"/>
              <a:t> decrees are very trustworthy; 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holiness</a:t>
            </a:r>
            <a:r>
              <a:rPr lang="en-US" sz="2000" dirty="0"/>
              <a:t> befits your </a:t>
            </a:r>
            <a:r>
              <a:rPr lang="en-US" sz="2000" dirty="0" smtClean="0"/>
              <a:t>house, O L</a:t>
            </a:r>
            <a:r>
              <a:rPr lang="en-US" sz="2000" cap="small" dirty="0" smtClean="0"/>
              <a:t>ord</a:t>
            </a:r>
            <a:r>
              <a:rPr lang="en-US" sz="2400" cap="small" dirty="0" smtClean="0"/>
              <a:t>, </a:t>
            </a:r>
            <a:r>
              <a:rPr lang="en-US" sz="2000" dirty="0"/>
              <a:t>forevermore</a:t>
            </a:r>
            <a:r>
              <a:rPr lang="en-US" sz="2000" dirty="0" smtClean="0"/>
              <a:t>.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We have all become like one who is unclean, and all our righteous deeds are like a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polluted</a:t>
            </a:r>
            <a:r>
              <a:rPr lang="en-US" sz="2000" dirty="0"/>
              <a:t> garment. We all fade like a leaf, and our iniquities, like the wind, take us away. </a:t>
            </a:r>
            <a:endParaRPr lang="en-US" sz="2000" dirty="0" smtClean="0"/>
          </a:p>
          <a:p>
            <a:pPr marL="38100" indent="0" algn="l">
              <a:lnSpc>
                <a:spcPct val="90000"/>
              </a:lnSpc>
              <a:buNone/>
            </a:pPr>
            <a:r>
              <a:rPr lang="en-US" sz="2000" dirty="0"/>
              <a:t>Therefore lift your drooping hands and strengthen your </a:t>
            </a:r>
            <a:r>
              <a:rPr lang="en-US" sz="2000" dirty="0" smtClean="0"/>
              <a:t>weak knees</a:t>
            </a:r>
            <a:r>
              <a:rPr lang="en-US" sz="2000" dirty="0"/>
              <a:t>, </a:t>
            </a:r>
            <a:r>
              <a:rPr lang="en-US" sz="2000" dirty="0" smtClean="0"/>
              <a:t>and</a:t>
            </a:r>
            <a:r>
              <a:rPr lang="en-US" sz="2000" dirty="0"/>
              <a:t> make straight paths for your feet, so that what is lame may not be put out of joint but rather be </a:t>
            </a:r>
            <a:r>
              <a:rPr lang="en-US" sz="2000" dirty="0" smtClean="0"/>
              <a:t>healed. Strive </a:t>
            </a:r>
            <a:r>
              <a:rPr lang="en-US" sz="2000" dirty="0"/>
              <a:t>for peace with everyone, and </a:t>
            </a:r>
            <a:r>
              <a:rPr lang="en-US" sz="2000" dirty="0" smtClean="0"/>
              <a:t>for the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holiness</a:t>
            </a:r>
            <a:r>
              <a:rPr lang="en-US" sz="2000" dirty="0" smtClean="0"/>
              <a:t> without </a:t>
            </a:r>
            <a:r>
              <a:rPr lang="en-US" sz="2000" dirty="0"/>
              <a:t>which no one will see the L</a:t>
            </a:r>
            <a:r>
              <a:rPr lang="en-US" sz="2000" cap="small" dirty="0"/>
              <a:t>ord</a:t>
            </a:r>
            <a:r>
              <a:rPr lang="en-US" sz="2000" dirty="0"/>
              <a:t>.</a:t>
            </a:r>
          </a:p>
          <a:p>
            <a:pPr marL="0" indent="0" algn="l">
              <a:spcBef>
                <a:spcPts val="0"/>
              </a:spcBef>
              <a:spcAft>
                <a:spcPts val="1200"/>
              </a:spcAft>
              <a:buNone/>
            </a:pPr>
            <a:endParaRPr lang="en-US" sz="1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086600" y="1489635"/>
            <a:ext cx="13716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Char char="▫"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38100" indent="0" algn="r">
              <a:buFont typeface="IBM Plex Sans Condensed"/>
              <a:buNone/>
            </a:pPr>
            <a:r>
              <a:rPr lang="en-US" sz="1800" b="1" i="1" dirty="0" smtClean="0">
                <a:solidFill>
                  <a:srgbClr val="002060"/>
                </a:solidFill>
              </a:rPr>
              <a:t>Psalm 93:5</a:t>
            </a:r>
          </a:p>
          <a:p>
            <a:pPr marL="38100" indent="0" algn="r">
              <a:buFont typeface="IBM Plex Sans Condensed"/>
              <a:buNone/>
            </a:pPr>
            <a:endParaRPr lang="en-US" sz="1800" b="1" i="1" dirty="0">
              <a:solidFill>
                <a:srgbClr val="002060"/>
              </a:solidFill>
            </a:endParaRPr>
          </a:p>
          <a:p>
            <a:pPr marL="38100" indent="0" algn="r">
              <a:spcBef>
                <a:spcPts val="1800"/>
              </a:spcBef>
              <a:buFont typeface="IBM Plex Sans Condensed"/>
              <a:buNone/>
            </a:pPr>
            <a:r>
              <a:rPr lang="en-US" sz="1800" b="1" i="1" dirty="0" smtClean="0">
                <a:solidFill>
                  <a:srgbClr val="002060"/>
                </a:solidFill>
              </a:rPr>
              <a:t>Isaiah 64:6</a:t>
            </a:r>
          </a:p>
          <a:p>
            <a:pPr marL="38100" indent="0" algn="r">
              <a:buFont typeface="IBM Plex Sans Condensed"/>
              <a:buNone/>
            </a:pPr>
            <a:endParaRPr lang="en-US" sz="1800" b="1" i="1" dirty="0">
              <a:solidFill>
                <a:srgbClr val="002060"/>
              </a:solidFill>
            </a:endParaRPr>
          </a:p>
          <a:p>
            <a:pPr marL="38100" indent="0" algn="r">
              <a:buFont typeface="IBM Plex Sans Condensed"/>
              <a:buNone/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marL="38100" indent="0" algn="r">
              <a:spcBef>
                <a:spcPts val="800"/>
              </a:spcBef>
              <a:buFont typeface="IBM Plex Sans Condensed"/>
              <a:buNone/>
            </a:pPr>
            <a:r>
              <a:rPr lang="en-US" sz="1800" b="1" i="1" dirty="0" smtClean="0">
                <a:solidFill>
                  <a:srgbClr val="002060"/>
                </a:solidFill>
              </a:rPr>
              <a:t>Hebrews 12:12-14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86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Stages of Life</a:t>
            </a:r>
            <a:endParaRPr dirty="0"/>
          </a:p>
        </p:txBody>
      </p:sp>
      <p:sp>
        <p:nvSpPr>
          <p:cNvPr id="127" name="Google Shape;127;p18"/>
          <p:cNvSpPr/>
          <p:nvPr/>
        </p:nvSpPr>
        <p:spPr>
          <a:xfrm>
            <a:off x="4237850" y="706708"/>
            <a:ext cx="638950" cy="9570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IBM Plex Sans Condensed"/>
              </a:rPr>
              <a:t>B</a:t>
            </a:r>
            <a:endParaRPr b="1" i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latin typeface="IBM Plex Sans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67" y="3023347"/>
            <a:ext cx="3740265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752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1504950"/>
            <a:ext cx="7543800" cy="304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everything there is a season</a:t>
            </a:r>
            <a:r>
              <a:rPr lang="en-US" sz="1900" dirty="0"/>
              <a:t>, and a time for every matter under heaven: </a:t>
            </a:r>
            <a:r>
              <a:rPr lang="en-US" sz="1900" dirty="0" smtClean="0"/>
              <a:t>a </a:t>
            </a:r>
            <a:r>
              <a:rPr lang="en-US" sz="1900" dirty="0"/>
              <a:t>time to be born, and a time to die; a time to plant, and a time to pluck up what is planted</a:t>
            </a:r>
            <a:r>
              <a:rPr lang="en-US" sz="1900" dirty="0" smtClean="0"/>
              <a:t>; time </a:t>
            </a:r>
            <a:r>
              <a:rPr lang="en-US" sz="1900" dirty="0"/>
              <a:t>to kill, and a time to heal; a time to break down, and a time to build up; </a:t>
            </a:r>
            <a:r>
              <a:rPr lang="en-US" sz="1900" dirty="0" smtClean="0"/>
              <a:t>a </a:t>
            </a:r>
            <a:r>
              <a:rPr lang="en-US" sz="1900" dirty="0"/>
              <a:t>time to weep, and a time to laugh; a time to mourn, and a time to dance; </a:t>
            </a:r>
            <a:r>
              <a:rPr lang="en-US" sz="1900" dirty="0" smtClean="0"/>
              <a:t>a </a:t>
            </a:r>
            <a:r>
              <a:rPr lang="en-US" sz="1900" dirty="0"/>
              <a:t>time to cast away stones, and a time to gather stones together; a time to embrace, and a time to refrain from embracing; </a:t>
            </a:r>
            <a:r>
              <a:rPr lang="en-US" sz="1900" dirty="0" smtClean="0"/>
              <a:t>a </a:t>
            </a:r>
            <a:r>
              <a:rPr lang="en-US" sz="1900" dirty="0"/>
              <a:t>time to seek, and a time to lose; a time to keep, and a time to cast away; </a:t>
            </a:r>
            <a:r>
              <a:rPr lang="en-US" sz="1900" dirty="0" smtClean="0"/>
              <a:t>a </a:t>
            </a:r>
            <a:r>
              <a:rPr lang="en-US" sz="1900" dirty="0"/>
              <a:t>time to tear, and a time to sew; a time to keep silence, and a time to speak; </a:t>
            </a:r>
            <a:r>
              <a:rPr lang="en-US" sz="1900" dirty="0" smtClean="0"/>
              <a:t>a </a:t>
            </a:r>
            <a:r>
              <a:rPr lang="en-US" sz="1900" dirty="0"/>
              <a:t>time to love, and a time to hate; a time for war, and a time for peace</a:t>
            </a:r>
            <a:r>
              <a:rPr lang="en-US" sz="1900" dirty="0" smtClean="0"/>
              <a:t>.</a:t>
            </a:r>
          </a:p>
          <a:p>
            <a:pPr marL="38100" indent="0" algn="r">
              <a:buNone/>
            </a:pPr>
            <a:r>
              <a:rPr lang="en-US" sz="1800" b="1" i="1" dirty="0" smtClean="0">
                <a:solidFill>
                  <a:srgbClr val="002060"/>
                </a:solidFill>
              </a:rPr>
              <a:t>Ecclesiastes 3:1-8</a:t>
            </a:r>
            <a:endParaRPr lang="en-US" sz="1800" b="1" i="1" dirty="0">
              <a:solidFill>
                <a:srgbClr val="002060"/>
              </a:solidFill>
            </a:endParaRPr>
          </a:p>
          <a:p>
            <a:pPr marL="3810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2337403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Four Stages of Life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2990400" y="557250"/>
            <a:ext cx="1353000" cy="40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First</a:t>
            </a:r>
            <a:endParaRPr b="1" dirty="0"/>
          </a:p>
          <a:p>
            <a:pPr marL="0" lvl="0" indent="0">
              <a:buNone/>
            </a:pPr>
            <a:r>
              <a:rPr lang="en-US" dirty="0" smtClean="0"/>
              <a:t>The period of childhood        </a:t>
            </a:r>
            <a:r>
              <a:rPr lang="en-US" dirty="0"/>
              <a:t>and young adulthood dedicated to </a:t>
            </a:r>
            <a:r>
              <a:rPr lang="en-US" dirty="0" smtClean="0"/>
              <a:t>nurture in family, learning, and maturing into adulthood</a:t>
            </a: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419601" y="557250"/>
            <a:ext cx="1295399" cy="40719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  <a:p>
            <a:pPr marL="0" lvl="0" indent="0">
              <a:buNone/>
            </a:pPr>
            <a:r>
              <a:rPr lang="en-US" b="1" dirty="0" smtClean="0"/>
              <a:t>Second</a:t>
            </a:r>
            <a:endParaRPr lang="en-US" b="1" dirty="0"/>
          </a:p>
          <a:p>
            <a:pPr marL="0" lvl="0" indent="0">
              <a:buNone/>
            </a:pPr>
            <a:r>
              <a:rPr lang="en-US" dirty="0" smtClean="0"/>
              <a:t>Creating </a:t>
            </a:r>
            <a:r>
              <a:rPr lang="en-US" dirty="0"/>
              <a:t>a family, b</a:t>
            </a:r>
            <a:r>
              <a:rPr lang="en-US" dirty="0" smtClean="0"/>
              <a:t>uilding </a:t>
            </a:r>
            <a:r>
              <a:rPr lang="en-US" dirty="0"/>
              <a:t>a career, </a:t>
            </a:r>
            <a:r>
              <a:rPr lang="en-US" dirty="0" smtClean="0"/>
              <a:t>and accumulating wealth. Often attached to </a:t>
            </a:r>
            <a:r>
              <a:rPr lang="en-US" dirty="0"/>
              <a:t>earthly </a:t>
            </a:r>
            <a:r>
              <a:rPr lang="en-US" dirty="0" smtClean="0"/>
              <a:t>rewards like money</a:t>
            </a:r>
            <a:r>
              <a:rPr lang="en-US" dirty="0"/>
              <a:t>, power, </a:t>
            </a:r>
            <a:r>
              <a:rPr lang="en-US" dirty="0" smtClean="0"/>
              <a:t>prestige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>
          <a:xfrm>
            <a:off x="5943600" y="557250"/>
            <a:ext cx="1295400" cy="40719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  <a:p>
            <a:pPr marL="0" lvl="0" indent="0">
              <a:buNone/>
            </a:pPr>
            <a:r>
              <a:rPr lang="en-US" b="1" dirty="0" smtClean="0"/>
              <a:t>Third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Progressively transitioning responsibilities and becoming </a:t>
            </a:r>
            <a:r>
              <a:rPr lang="en-US" dirty="0"/>
              <a:t>more and more devoted to </a:t>
            </a:r>
            <a:r>
              <a:rPr lang="en-US" dirty="0" smtClean="0"/>
              <a:t>mentorship, wise service, and spirituality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7467600" y="514350"/>
            <a:ext cx="1253564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IBM Plex Sans Condensed"/>
              <a:buChar char="▫"/>
              <a:defRPr sz="1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>
              <a:spcBef>
                <a:spcPts val="900"/>
              </a:spcBef>
              <a:buFont typeface="IBM Plex Sans Condensed"/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</a:p>
          <a:p>
            <a:pPr marL="0" indent="0">
              <a:buFont typeface="IBM Plex Sans Condensed"/>
              <a:buNone/>
            </a:pPr>
            <a:r>
              <a:rPr lang="en-US" b="1" dirty="0" smtClean="0"/>
              <a:t>Last</a:t>
            </a:r>
          </a:p>
          <a:p>
            <a:pPr marL="0" indent="0">
              <a:buNone/>
            </a:pPr>
            <a:r>
              <a:rPr lang="en-US" dirty="0" smtClean="0"/>
              <a:t>Ideally becoming dedicated to </a:t>
            </a:r>
            <a:r>
              <a:rPr lang="en-US" dirty="0"/>
              <a:t>sharing the fruits of </a:t>
            </a:r>
            <a:r>
              <a:rPr lang="en-US" dirty="0" smtClean="0"/>
              <a:t>enlightenment and preparing for the life to come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2741" y="394335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	      25		  50	           75     	    100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399061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2060"/>
                </a:solidFill>
              </a:rPr>
              <a:t>Some careers like ministry and primary care may merge 3-4 closer into 2</a:t>
            </a: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  <p:bldP spid="2" grpId="0" build="p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Edgar template">
  <a:themeElements>
    <a:clrScheme name="Custom 2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9FBFF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17340</TotalTime>
  <Words>1802</Words>
  <Application>Microsoft Office PowerPoint</Application>
  <PresentationFormat>On-screen Show (16:9)</PresentationFormat>
  <Paragraphs>228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IBM Plex Sans Condensed SemiBold</vt:lpstr>
      <vt:lpstr>IBM Plex Sans Condensed</vt:lpstr>
      <vt:lpstr>Edgar template</vt:lpstr>
      <vt:lpstr>FMHF Annual Retreat Serving God Through the Stages of our Lives   Dr. Bill Morehouse – September 20, 2019  </vt:lpstr>
      <vt:lpstr>Hello!</vt:lpstr>
      <vt:lpstr>Schedule Overview</vt:lpstr>
      <vt:lpstr>1 Tonight’s topics</vt:lpstr>
      <vt:lpstr>Where are we?</vt:lpstr>
      <vt:lpstr>Slide 6</vt:lpstr>
      <vt:lpstr>Stages of Life</vt:lpstr>
      <vt:lpstr>Slide 8</vt:lpstr>
      <vt:lpstr>Four Stages of Life</vt:lpstr>
      <vt:lpstr>The River of Life       With grateful credit to Dr. Daniel Fountain</vt:lpstr>
      <vt:lpstr>Life Tasks in Each Stage</vt:lpstr>
      <vt:lpstr>River of Life Inventory</vt:lpstr>
      <vt:lpstr>Positive Influences</vt:lpstr>
      <vt:lpstr>Obstacles to Maturity</vt:lpstr>
      <vt:lpstr>Objections</vt:lpstr>
      <vt:lpstr>Slide 16</vt:lpstr>
      <vt:lpstr>My testimony</vt:lpstr>
      <vt:lpstr>Hooker’s Six Essentials</vt:lpstr>
      <vt:lpstr>Allen’s Synopsis</vt:lpstr>
      <vt:lpstr>Revival Cycles</vt:lpstr>
      <vt:lpstr>Celebrate Recovery</vt:lpstr>
      <vt:lpstr>My story</vt:lpstr>
      <vt:lpstr>Slide 23</vt:lpstr>
      <vt:lpstr>Slide 24</vt:lpstr>
      <vt:lpstr>Family and Career</vt:lpstr>
      <vt:lpstr>Slide 26</vt:lpstr>
      <vt:lpstr>Family and Career</vt:lpstr>
      <vt:lpstr>Slide 28</vt:lpstr>
      <vt:lpstr>Want big impact? Use big image.</vt:lpstr>
      <vt:lpstr>Graduating into Retirement</vt:lpstr>
      <vt:lpstr>Graduating into Retirement</vt:lpstr>
      <vt:lpstr>His Kingdom and Us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FMHF Annual Retreat Serving God Through the Stages of our Lives   Dr. Bill Morehouse – September 20, 2019</dc:title>
  <dc:creator>Bill</dc:creator>
  <cp:lastModifiedBy>BillM</cp:lastModifiedBy>
  <cp:revision>77</cp:revision>
  <cp:lastPrinted>2019-09-02T14:22:37Z</cp:lastPrinted>
  <dcterms:modified xsi:type="dcterms:W3CDTF">2019-09-21T12:01:33Z</dcterms:modified>
</cp:coreProperties>
</file>