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83" r:id="rId2"/>
    <p:sldId id="284" r:id="rId3"/>
    <p:sldId id="285" r:id="rId4"/>
    <p:sldId id="286" r:id="rId5"/>
    <p:sldId id="294" r:id="rId6"/>
    <p:sldId id="287" r:id="rId7"/>
    <p:sldId id="297" r:id="rId8"/>
    <p:sldId id="260" r:id="rId9"/>
    <p:sldId id="269" r:id="rId10"/>
    <p:sldId id="289" r:id="rId11"/>
    <p:sldId id="293" r:id="rId12"/>
    <p:sldId id="288" r:id="rId13"/>
    <p:sldId id="295" r:id="rId14"/>
    <p:sldId id="290" r:id="rId15"/>
    <p:sldId id="296" r:id="rId16"/>
    <p:sldId id="267" r:id="rId17"/>
    <p:sldId id="291" r:id="rId18"/>
    <p:sldId id="292" r:id="rId19"/>
  </p:sldIdLst>
  <p:sldSz cx="9144000" cy="5143500" type="screen16x9"/>
  <p:notesSz cx="6858000" cy="9239250"/>
  <p:embeddedFontLst>
    <p:embeddedFont>
      <p:font typeface="IBM Plex Sans Condensed SemiBold" charset="0"/>
      <p:regular r:id="rId22"/>
      <p:bold r:id="rId23"/>
      <p:italic r:id="rId24"/>
      <p:boldItalic r:id="rId25"/>
    </p:embeddedFont>
    <p:embeddedFont>
      <p:font typeface="IBM Plex Sans Condensed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B7FF"/>
    <a:srgbClr val="CC99FF"/>
    <a:srgbClr val="FFCC00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A931ABFD-C0AF-4272-A2B6-CA35444576A0}">
  <a:tblStyle styleId="{A931ABFD-C0AF-4272-A2B6-CA35444576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61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C2F63-7495-4042-8B81-5A0156B20973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78C51-4FC7-4F93-818B-C948CE175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6845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093712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0838" y="693738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4461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100" y="100"/>
            <a:ext cx="9144000" cy="16653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9200" y="1665500"/>
            <a:ext cx="91440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 flipH="1">
            <a:off x="4455737" y="-3015113"/>
            <a:ext cx="232525" cy="91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008725" y="2090950"/>
            <a:ext cx="7126800" cy="305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10800000">
            <a:off x="100" y="100"/>
            <a:ext cx="9144000" cy="16653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-9200" y="1665500"/>
            <a:ext cx="91440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 flipH="1">
            <a:off x="4455737" y="-3015113"/>
            <a:ext cx="232525" cy="91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388250" y="2192950"/>
            <a:ext cx="63675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388250" y="2992455"/>
            <a:ext cx="63675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2838400" y="-9200"/>
            <a:ext cx="6305700" cy="51528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-9200" y="-9200"/>
            <a:ext cx="28476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-5400000">
            <a:off x="347636" y="2490739"/>
            <a:ext cx="5152700" cy="1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0250" y="557250"/>
            <a:ext cx="19287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74425" y="557250"/>
            <a:ext cx="55125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▫"/>
              <a:defRPr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686000" y="-9200"/>
            <a:ext cx="6458100" cy="25857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-9200" y="-9200"/>
            <a:ext cx="4581300" cy="515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37" name="Google Shape;37;p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-5400000">
            <a:off x="2081250" y="2490739"/>
            <a:ext cx="5152700" cy="1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06400" y="481050"/>
            <a:ext cx="3815700" cy="104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 SemiBold"/>
              <a:buNone/>
              <a:defRPr>
                <a:solidFill>
                  <a:srgbClr val="77588B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 SemiBold"/>
              <a:buNone/>
              <a:defRPr>
                <a:solidFill>
                  <a:srgbClr val="77588B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 SemiBold"/>
              <a:buNone/>
              <a:defRPr>
                <a:solidFill>
                  <a:srgbClr val="77588B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 SemiBold"/>
              <a:buNone/>
              <a:defRPr>
                <a:solidFill>
                  <a:srgbClr val="77588B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 SemiBold"/>
              <a:buNone/>
              <a:defRPr>
                <a:solidFill>
                  <a:srgbClr val="77588B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 SemiBold"/>
              <a:buNone/>
              <a:defRPr>
                <a:solidFill>
                  <a:srgbClr val="77588B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 SemiBold"/>
              <a:buNone/>
              <a:defRPr>
                <a:solidFill>
                  <a:srgbClr val="77588B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 SemiBold"/>
              <a:buNone/>
              <a:defRPr>
                <a:solidFill>
                  <a:srgbClr val="77588B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 SemiBold"/>
              <a:buNone/>
              <a:defRPr>
                <a:solidFill>
                  <a:srgbClr val="77588B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06400" y="1600950"/>
            <a:ext cx="3815700" cy="301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2686000" y="-9200"/>
            <a:ext cx="6458100" cy="51528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-9200" y="-9200"/>
            <a:ext cx="26952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61" name="Google Shape;61;p9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-5400000">
            <a:off x="195236" y="2490739"/>
            <a:ext cx="5152700" cy="1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ertical decoration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2" name="Google Shape;72;p11"/>
          <p:cNvSpPr/>
          <p:nvPr/>
        </p:nvSpPr>
        <p:spPr>
          <a:xfrm>
            <a:off x="1328200" y="-9200"/>
            <a:ext cx="7815900" cy="51528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1"/>
          <p:cNvSpPr/>
          <p:nvPr/>
        </p:nvSpPr>
        <p:spPr>
          <a:xfrm>
            <a:off x="-9200" y="-9200"/>
            <a:ext cx="13374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74" name="Google Shape;74;p11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-5400000">
            <a:off x="-1162539" y="2490739"/>
            <a:ext cx="5152700" cy="171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orizontal decoration">
  <p:cSld name="BLANK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 flipH="1">
            <a:off x="100" y="4078500"/>
            <a:ext cx="9144000" cy="10650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3"/>
          <p:cNvSpPr/>
          <p:nvPr/>
        </p:nvSpPr>
        <p:spPr>
          <a:xfrm rot="10800000" flipH="1">
            <a:off x="-9200" y="2208500"/>
            <a:ext cx="9144000" cy="18699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83" name="Google Shape;83;p1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4455737" y="-371788"/>
            <a:ext cx="232525" cy="91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CC6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74425" y="557250"/>
            <a:ext cx="5512500" cy="4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1pPr>
            <a:lvl2pPr lvl="1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2pPr>
            <a:lvl3pPr lvl="2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3pPr>
            <a:lvl4pPr lvl="3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4pPr>
            <a:lvl5pPr lvl="4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5pPr>
            <a:lvl6pPr lvl="5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6pPr>
            <a:lvl7pPr lvl="6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7pPr>
            <a:lvl8pPr lvl="7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8pPr>
            <a:lvl9pPr lvl="8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5" r:id="rId5"/>
    <p:sldLayoutId id="2147483657" r:id="rId6"/>
    <p:sldLayoutId id="2147483659" r:id="rId7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ehouse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wmorehouse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1008725" y="1885950"/>
            <a:ext cx="7126800" cy="325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5400" dirty="0" smtClean="0">
                <a:solidFill>
                  <a:srgbClr val="FFFF00"/>
                </a:solidFill>
              </a:rPr>
              <a:t>FMHF Annual Retreat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i="1" dirty="0" smtClean="0"/>
              <a:t>Serving </a:t>
            </a:r>
            <a:r>
              <a:rPr lang="en-US" sz="4400" i="1" dirty="0"/>
              <a:t>God </a:t>
            </a:r>
            <a:r>
              <a:rPr lang="en-US" sz="4400" i="1" dirty="0" smtClean="0"/>
              <a:t>Through</a:t>
            </a:r>
            <a:br>
              <a:rPr lang="en-US" sz="4400" i="1" dirty="0" smtClean="0"/>
            </a:br>
            <a:r>
              <a:rPr lang="en-US" sz="4400" i="1" dirty="0" smtClean="0"/>
              <a:t>the Stages of our Lives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1200" i="1" dirty="0" smtClean="0"/>
              <a:t> 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Dr. Bill Morehouse – September 21, 2019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> </a:t>
            </a:r>
            <a:endParaRPr sz="2400" dirty="0"/>
          </a:p>
        </p:txBody>
      </p:sp>
      <p:grpSp>
        <p:nvGrpSpPr>
          <p:cNvPr id="11" name="Google Shape;448;p39"/>
          <p:cNvGrpSpPr/>
          <p:nvPr/>
        </p:nvGrpSpPr>
        <p:grpSpPr>
          <a:xfrm>
            <a:off x="3923068" y="438150"/>
            <a:ext cx="1295400" cy="1138063"/>
            <a:chOff x="1926350" y="995225"/>
            <a:chExt cx="428650" cy="356600"/>
          </a:xfrm>
        </p:grpSpPr>
        <p:sp>
          <p:nvSpPr>
            <p:cNvPr id="12" name="Google Shape;449;p39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0;p39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1;p39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2;p39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269451" y="500179"/>
            <a:ext cx="791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n-US" sz="6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48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ctrTitle"/>
          </p:nvPr>
        </p:nvSpPr>
        <p:spPr>
          <a:xfrm>
            <a:off x="1388250" y="2192950"/>
            <a:ext cx="63675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77850" indent="-5143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Community outreach</a:t>
            </a:r>
          </a:p>
        </p:txBody>
      </p:sp>
      <p:sp>
        <p:nvSpPr>
          <p:cNvPr id="126" name="Google Shape;126;p18"/>
          <p:cNvSpPr txBox="1">
            <a:spLocks noGrp="1"/>
          </p:cNvSpPr>
          <p:nvPr>
            <p:ph type="subTitle" idx="1"/>
          </p:nvPr>
        </p:nvSpPr>
        <p:spPr>
          <a:xfrm>
            <a:off x="1388250" y="2992455"/>
            <a:ext cx="63675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 smtClean="0"/>
              <a:t>What is community? Who are my neighbors? How can we be more comprehensive in </a:t>
            </a:r>
            <a:r>
              <a:rPr lang="en" dirty="0" smtClean="0">
                <a:solidFill>
                  <a:schemeClr val="bg1">
                    <a:lumMod val="50000"/>
                  </a:schemeClr>
                </a:solidFill>
              </a:rPr>
              <a:t>reaching </a:t>
            </a: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out to </a:t>
            </a:r>
            <a:r>
              <a:rPr lang="en" dirty="0" smtClean="0">
                <a:solidFill>
                  <a:schemeClr val="bg1">
                    <a:lumMod val="50000"/>
                  </a:schemeClr>
                </a:solidFill>
              </a:rPr>
              <a:t>those around us </a:t>
            </a:r>
            <a:r>
              <a:rPr lang="en" dirty="0" smtClean="0"/>
              <a:t>in love as we seek to provide professional care in the Name of Jesus?</a:t>
            </a:r>
            <a:endParaRPr dirty="0"/>
          </a:p>
        </p:txBody>
      </p:sp>
      <p:sp>
        <p:nvSpPr>
          <p:cNvPr id="127" name="Google Shape;127;p18"/>
          <p:cNvSpPr/>
          <p:nvPr/>
        </p:nvSpPr>
        <p:spPr>
          <a:xfrm>
            <a:off x="4252525" y="706708"/>
            <a:ext cx="638950" cy="9570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rgbClr val="FFFFFF"/>
                </a:solidFill>
                <a:latin typeface="IBM Plex Sans Condensed"/>
              </a:rPr>
              <a:t>D</a:t>
            </a:r>
            <a:endParaRPr b="1" i="0" dirty="0">
              <a:ln>
                <a:noFill/>
              </a:ln>
              <a:solidFill>
                <a:srgbClr val="FFFFFF"/>
              </a:solidFill>
              <a:latin typeface="IBM Plex Sans Condense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41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sp>
        <p:nvSpPr>
          <p:cNvPr id="7" name="Google Shape;219;p27"/>
          <p:cNvSpPr txBox="1">
            <a:spLocks/>
          </p:cNvSpPr>
          <p:nvPr/>
        </p:nvSpPr>
        <p:spPr>
          <a:xfrm>
            <a:off x="0" y="4077800"/>
            <a:ext cx="9144000" cy="10656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9pPr>
          </a:lstStyle>
          <a:p>
            <a:pPr algn="ctr"/>
            <a:r>
              <a:rPr lang="en-US" dirty="0" smtClean="0"/>
              <a:t>Where do you start?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2327" y="139700"/>
            <a:ext cx="4639346" cy="382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32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ctrTitle"/>
          </p:nvPr>
        </p:nvSpPr>
        <p:spPr>
          <a:xfrm>
            <a:off x="1388250" y="2192950"/>
            <a:ext cx="63675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77850" indent="-5143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Mentoring students</a:t>
            </a:r>
          </a:p>
        </p:txBody>
      </p:sp>
      <p:sp>
        <p:nvSpPr>
          <p:cNvPr id="126" name="Google Shape;126;p18"/>
          <p:cNvSpPr txBox="1">
            <a:spLocks noGrp="1"/>
          </p:cNvSpPr>
          <p:nvPr>
            <p:ph type="subTitle" idx="1"/>
          </p:nvPr>
        </p:nvSpPr>
        <p:spPr>
          <a:xfrm>
            <a:off x="1388250" y="2992455"/>
            <a:ext cx="63675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Students are the next generation. What, where, and how can we pass on our </a:t>
            </a:r>
            <a:r>
              <a:rPr lang="en" dirty="0" smtClean="0">
                <a:solidFill>
                  <a:schemeClr val="bg1">
                    <a:lumMod val="50000"/>
                  </a:schemeClr>
                </a:solidFill>
              </a:rPr>
              <a:t>skills, expertise, and experience </a:t>
            </a:r>
            <a:r>
              <a:rPr lang="en" dirty="0" smtClean="0"/>
              <a:t>to them? What could they be looking for from people like us? Is there any reward?</a:t>
            </a:r>
            <a:endParaRPr dirty="0"/>
          </a:p>
        </p:txBody>
      </p:sp>
      <p:sp>
        <p:nvSpPr>
          <p:cNvPr id="127" name="Google Shape;127;p18"/>
          <p:cNvSpPr/>
          <p:nvPr/>
        </p:nvSpPr>
        <p:spPr>
          <a:xfrm>
            <a:off x="4252525" y="706708"/>
            <a:ext cx="638950" cy="9570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rgbClr val="FFFFFF"/>
                </a:solidFill>
                <a:latin typeface="IBM Plex Sans Condensed"/>
              </a:rPr>
              <a:t>E</a:t>
            </a:r>
            <a:endParaRPr b="1" i="0" dirty="0">
              <a:ln>
                <a:noFill/>
              </a:ln>
              <a:solidFill>
                <a:srgbClr val="FFFFFF"/>
              </a:solidFill>
              <a:latin typeface="IBM Plex Sans Condense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446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sp>
        <p:nvSpPr>
          <p:cNvPr id="7" name="Google Shape;219;p27"/>
          <p:cNvSpPr txBox="1">
            <a:spLocks/>
          </p:cNvSpPr>
          <p:nvPr/>
        </p:nvSpPr>
        <p:spPr>
          <a:xfrm>
            <a:off x="0" y="4077800"/>
            <a:ext cx="9144000" cy="10656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9pPr>
          </a:lstStyle>
          <a:p>
            <a:pPr algn="ctr"/>
            <a:r>
              <a:rPr lang="en-US" dirty="0" smtClean="0"/>
              <a:t>What are your experiences?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4625" y="247650"/>
            <a:ext cx="37147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432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ctrTitle"/>
          </p:nvPr>
        </p:nvSpPr>
        <p:spPr>
          <a:xfrm>
            <a:off x="1388250" y="2192950"/>
            <a:ext cx="63675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77850" indent="-5143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Preparing for retirement</a:t>
            </a: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6" name="Google Shape;126;p18"/>
          <p:cNvSpPr txBox="1">
            <a:spLocks noGrp="1"/>
          </p:cNvSpPr>
          <p:nvPr>
            <p:ph type="subTitle" idx="1"/>
          </p:nvPr>
        </p:nvSpPr>
        <p:spPr>
          <a:xfrm>
            <a:off x="1388250" y="2992455"/>
            <a:ext cx="63675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" dirty="0" smtClean="0"/>
              <a:t>By the Lord’s grace </a:t>
            </a:r>
            <a:r>
              <a:rPr lang="en" dirty="0"/>
              <a:t>we may </a:t>
            </a:r>
            <a:r>
              <a:rPr lang="en" dirty="0" smtClean="0"/>
              <a:t>be retiring in </a:t>
            </a:r>
            <a:r>
              <a:rPr lang="en" dirty="0"/>
              <a:t>the foreseeable </a:t>
            </a:r>
            <a:r>
              <a:rPr lang="en" dirty="0" smtClean="0"/>
              <a:t>future or have already gotten there. </a:t>
            </a:r>
            <a:r>
              <a:rPr lang="en-US" dirty="0"/>
              <a:t>How can we </a:t>
            </a:r>
            <a:r>
              <a:rPr lang="en-US" dirty="0" smtClean="0"/>
              <a:t>prepare for this </a:t>
            </a:r>
            <a:r>
              <a:rPr lang="en-US" dirty="0"/>
              <a:t>time of life? </a:t>
            </a:r>
            <a:r>
              <a:rPr lang="en-US" dirty="0" smtClean="0"/>
              <a:t> The five F’s</a:t>
            </a:r>
            <a:r>
              <a:rPr lang="en-US" dirty="0"/>
              <a:t>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Faith, Family,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Finances, Fitness, and Fruitfulness. 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4252525" y="706708"/>
            <a:ext cx="638950" cy="9570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rgbClr val="FFFFFF"/>
                </a:solidFill>
                <a:latin typeface="IBM Plex Sans Condensed"/>
              </a:rPr>
              <a:t>F</a:t>
            </a:r>
            <a:endParaRPr b="1" i="0" dirty="0">
              <a:ln>
                <a:noFill/>
              </a:ln>
              <a:solidFill>
                <a:srgbClr val="FFFFFF"/>
              </a:solidFill>
              <a:latin typeface="IBM Plex Sans Condense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022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sp>
        <p:nvSpPr>
          <p:cNvPr id="7" name="Google Shape;219;p27"/>
          <p:cNvSpPr txBox="1">
            <a:spLocks/>
          </p:cNvSpPr>
          <p:nvPr/>
        </p:nvSpPr>
        <p:spPr>
          <a:xfrm>
            <a:off x="0" y="4077800"/>
            <a:ext cx="9144000" cy="10656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9pPr>
          </a:lstStyle>
          <a:p>
            <a:pPr algn="ctr"/>
            <a:r>
              <a:rPr lang="en-US" dirty="0" smtClean="0"/>
              <a:t>How are your 5 F’s?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489" y="666750"/>
            <a:ext cx="4725022" cy="27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1969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00;p25"/>
          <p:cNvSpPr/>
          <p:nvPr/>
        </p:nvSpPr>
        <p:spPr>
          <a:xfrm rot="15002299">
            <a:off x="5031230" y="288167"/>
            <a:ext cx="274172" cy="274172"/>
          </a:xfrm>
          <a:prstGeom prst="ellipse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200;p25"/>
          <p:cNvSpPr/>
          <p:nvPr/>
        </p:nvSpPr>
        <p:spPr>
          <a:xfrm rot="15002299">
            <a:off x="7728085" y="3739337"/>
            <a:ext cx="274172" cy="274172"/>
          </a:xfrm>
          <a:prstGeom prst="ellipse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Small</a:t>
            </a:r>
            <a:br>
              <a:rPr lang="en" dirty="0" smtClean="0"/>
            </a:br>
            <a:r>
              <a:rPr lang="en" dirty="0" smtClean="0"/>
              <a:t>Discussion</a:t>
            </a:r>
            <a:br>
              <a:rPr lang="en" dirty="0" smtClean="0"/>
            </a:br>
            <a:r>
              <a:rPr lang="en" dirty="0" smtClean="0"/>
              <a:t>Groups</a:t>
            </a:r>
            <a:endParaRPr dirty="0"/>
          </a:p>
        </p:txBody>
      </p:sp>
      <p:sp>
        <p:nvSpPr>
          <p:cNvPr id="193" name="Google Shape;193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grpSp>
        <p:nvGrpSpPr>
          <p:cNvPr id="194" name="Google Shape;194;p25"/>
          <p:cNvGrpSpPr/>
          <p:nvPr/>
        </p:nvGrpSpPr>
        <p:grpSpPr>
          <a:xfrm>
            <a:off x="3318531" y="620179"/>
            <a:ext cx="4112666" cy="3700626"/>
            <a:chOff x="1943831" y="696379"/>
            <a:chExt cx="4112666" cy="3700626"/>
          </a:xfrm>
        </p:grpSpPr>
        <p:sp>
          <p:nvSpPr>
            <p:cNvPr id="195" name="Google Shape;195;p25"/>
            <p:cNvSpPr/>
            <p:nvPr/>
          </p:nvSpPr>
          <p:spPr>
            <a:xfrm rot="15003412">
              <a:off x="2725853" y="3625648"/>
              <a:ext cx="771357" cy="771357"/>
            </a:xfrm>
            <a:prstGeom prst="ellipse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5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5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5"/>
            <p:cNvSpPr/>
            <p:nvPr/>
          </p:nvSpPr>
          <p:spPr>
            <a:xfrm rot="15001380">
              <a:off x="4374916" y="913763"/>
              <a:ext cx="1681581" cy="1681581"/>
            </a:xfrm>
            <a:prstGeom prst="ellipse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5"/>
            <p:cNvSpPr/>
            <p:nvPr/>
          </p:nvSpPr>
          <p:spPr>
            <a:xfrm rot="15002134">
              <a:off x="5096802" y="696379"/>
              <a:ext cx="629106" cy="629106"/>
            </a:xfrm>
            <a:prstGeom prst="ellipse">
              <a:avLst/>
            </a:prstGeom>
            <a:solidFill>
              <a:srgbClr val="7758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5"/>
            <p:cNvSpPr/>
            <p:nvPr/>
          </p:nvSpPr>
          <p:spPr>
            <a:xfrm rot="15002299">
              <a:off x="1943831" y="2276917"/>
              <a:ext cx="274172" cy="274172"/>
            </a:xfrm>
            <a:prstGeom prst="ellipse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25"/>
          <p:cNvGrpSpPr/>
          <p:nvPr/>
        </p:nvGrpSpPr>
        <p:grpSpPr>
          <a:xfrm>
            <a:off x="5821894" y="1739566"/>
            <a:ext cx="2440200" cy="2440200"/>
            <a:chOff x="4447194" y="1815766"/>
            <a:chExt cx="2440200" cy="2440200"/>
          </a:xfrm>
        </p:grpSpPr>
        <p:sp>
          <p:nvSpPr>
            <p:cNvPr id="202" name="Google Shape;202;p25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574066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sp>
          <p:nvSpPr>
            <p:cNvPr id="203" name="Google Shape;203;p25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solidFill>
              <a:srgbClr val="574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 smtClean="0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Medical Practice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a</a:t>
              </a:r>
              <a:r>
                <a:rPr lang="en" sz="1800" b="1" dirty="0" smtClean="0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s a Mission</a:t>
              </a:r>
              <a:endParaRPr sz="1800" b="1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</p:grpSp>
      <p:grpSp>
        <p:nvGrpSpPr>
          <p:cNvPr id="204" name="Google Shape;204;p25"/>
          <p:cNvGrpSpPr/>
          <p:nvPr/>
        </p:nvGrpSpPr>
        <p:grpSpPr>
          <a:xfrm>
            <a:off x="4610154" y="3018693"/>
            <a:ext cx="1423800" cy="1423800"/>
            <a:chOff x="3490737" y="1374053"/>
            <a:chExt cx="1423800" cy="1423800"/>
          </a:xfrm>
        </p:grpSpPr>
        <p:sp>
          <p:nvSpPr>
            <p:cNvPr id="205" name="Google Shape;205;p25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77588B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sp>
          <p:nvSpPr>
            <p:cNvPr id="206" name="Google Shape;206;p25"/>
            <p:cNvSpPr txBox="1"/>
            <p:nvPr/>
          </p:nvSpPr>
          <p:spPr>
            <a:xfrm>
              <a:off x="3604253" y="1771348"/>
              <a:ext cx="1189138" cy="583828"/>
            </a:xfrm>
            <a:prstGeom prst="rect">
              <a:avLst/>
            </a:prstGeom>
            <a:solidFill>
              <a:srgbClr val="7758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 smtClean="0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Mentoring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 smtClean="0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Students</a:t>
              </a:r>
              <a:endParaRPr sz="1600" b="1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</p:grpSp>
      <p:grpSp>
        <p:nvGrpSpPr>
          <p:cNvPr id="17" name="Google Shape;204;p25"/>
          <p:cNvGrpSpPr/>
          <p:nvPr/>
        </p:nvGrpSpPr>
        <p:grpSpPr>
          <a:xfrm>
            <a:off x="3319166" y="2124179"/>
            <a:ext cx="1423800" cy="1423800"/>
            <a:chOff x="3490737" y="1374053"/>
            <a:chExt cx="1423800" cy="1423800"/>
          </a:xfrm>
        </p:grpSpPr>
        <p:sp>
          <p:nvSpPr>
            <p:cNvPr id="18" name="Google Shape;205;p25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77588B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sp>
          <p:nvSpPr>
            <p:cNvPr id="19" name="Google Shape;206;p25"/>
            <p:cNvSpPr txBox="1"/>
            <p:nvPr/>
          </p:nvSpPr>
          <p:spPr>
            <a:xfrm>
              <a:off x="3629571" y="1829398"/>
              <a:ext cx="1143000" cy="494101"/>
            </a:xfrm>
            <a:prstGeom prst="rect">
              <a:avLst/>
            </a:prstGeom>
            <a:solidFill>
              <a:srgbClr val="7758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600" b="1" dirty="0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Preparing for retirement</a:t>
              </a:r>
            </a:p>
          </p:txBody>
        </p:sp>
      </p:grpSp>
      <p:grpSp>
        <p:nvGrpSpPr>
          <p:cNvPr id="21" name="Google Shape;204;p25"/>
          <p:cNvGrpSpPr/>
          <p:nvPr/>
        </p:nvGrpSpPr>
        <p:grpSpPr>
          <a:xfrm>
            <a:off x="7241096" y="1337785"/>
            <a:ext cx="1248149" cy="1235951"/>
            <a:chOff x="3490737" y="1374053"/>
            <a:chExt cx="1423800" cy="1423800"/>
          </a:xfrm>
        </p:grpSpPr>
        <p:sp>
          <p:nvSpPr>
            <p:cNvPr id="22" name="Google Shape;205;p25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77588B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sp>
          <p:nvSpPr>
            <p:cNvPr id="23" name="Google Shape;206;p25"/>
            <p:cNvSpPr txBox="1"/>
            <p:nvPr/>
          </p:nvSpPr>
          <p:spPr>
            <a:xfrm>
              <a:off x="3608878" y="1762019"/>
              <a:ext cx="1230961" cy="671277"/>
            </a:xfrm>
            <a:prstGeom prst="rect">
              <a:avLst/>
            </a:prstGeom>
            <a:solidFill>
              <a:srgbClr val="7758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 smtClean="0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Serving the Poor</a:t>
              </a:r>
              <a:endParaRPr sz="1600" b="1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</p:grpSp>
      <p:grpSp>
        <p:nvGrpSpPr>
          <p:cNvPr id="24" name="Google Shape;204;p25"/>
          <p:cNvGrpSpPr/>
          <p:nvPr/>
        </p:nvGrpSpPr>
        <p:grpSpPr>
          <a:xfrm>
            <a:off x="3958111" y="350320"/>
            <a:ext cx="1423800" cy="1423800"/>
            <a:chOff x="6157942" y="1141767"/>
            <a:chExt cx="1423800" cy="1423800"/>
          </a:xfrm>
        </p:grpSpPr>
        <p:sp>
          <p:nvSpPr>
            <p:cNvPr id="25" name="Google Shape;205;p25"/>
            <p:cNvSpPr/>
            <p:nvPr/>
          </p:nvSpPr>
          <p:spPr>
            <a:xfrm>
              <a:off x="6157942" y="1141767"/>
              <a:ext cx="1423800" cy="1423800"/>
            </a:xfrm>
            <a:prstGeom prst="ellipse">
              <a:avLst/>
            </a:prstGeom>
            <a:solidFill>
              <a:srgbClr val="77588B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sp>
          <p:nvSpPr>
            <p:cNvPr id="26" name="Google Shape;206;p25"/>
            <p:cNvSpPr txBox="1"/>
            <p:nvPr/>
          </p:nvSpPr>
          <p:spPr>
            <a:xfrm>
              <a:off x="6235294" y="1613985"/>
              <a:ext cx="1269095" cy="495603"/>
            </a:xfrm>
            <a:prstGeom prst="rect">
              <a:avLst/>
            </a:prstGeom>
            <a:solidFill>
              <a:srgbClr val="7758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600" b="1" dirty="0" smtClean="0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Community</a:t>
              </a:r>
            </a:p>
            <a:p>
              <a:pPr lvl="0" algn="ctr"/>
              <a:r>
                <a:rPr lang="en-US" sz="1600" b="1" dirty="0" smtClean="0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Outreach</a:t>
              </a:r>
              <a:endParaRPr lang="en-US" sz="1600" b="1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</p:grpSp>
      <p:grpSp>
        <p:nvGrpSpPr>
          <p:cNvPr id="28" name="Google Shape;204;p25"/>
          <p:cNvGrpSpPr/>
          <p:nvPr/>
        </p:nvGrpSpPr>
        <p:grpSpPr>
          <a:xfrm>
            <a:off x="5094037" y="1450253"/>
            <a:ext cx="1423800" cy="1423800"/>
            <a:chOff x="3490737" y="1374053"/>
            <a:chExt cx="1423800" cy="1423800"/>
          </a:xfrm>
        </p:grpSpPr>
        <p:sp>
          <p:nvSpPr>
            <p:cNvPr id="29" name="Google Shape;205;p25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77588B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sp>
          <p:nvSpPr>
            <p:cNvPr id="30" name="Google Shape;206;p25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solidFill>
              <a:srgbClr val="7758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 smtClean="0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Prayer with Patients</a:t>
              </a:r>
              <a:endParaRPr sz="1600" b="1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5"/>
          <p:cNvSpPr/>
          <p:nvPr/>
        </p:nvSpPr>
        <p:spPr>
          <a:xfrm>
            <a:off x="4928200" y="1071107"/>
            <a:ext cx="3855147" cy="3001276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5"/>
          <p:cNvSpPr txBox="1">
            <a:spLocks noGrp="1"/>
          </p:cNvSpPr>
          <p:nvPr>
            <p:ph type="body" idx="1"/>
          </p:nvPr>
        </p:nvSpPr>
        <p:spPr>
          <a:xfrm>
            <a:off x="304800" y="1276350"/>
            <a:ext cx="3815700" cy="31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community outreach project: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New website under construction that highlights God’s love and sovereignty from before creation to beyond the final judgment… visitors and comments are welcome.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u="sng" dirty="0" smtClean="0">
                <a:solidFill>
                  <a:srgbClr val="0070C0"/>
                </a:solidFill>
              </a:rPr>
              <a:t>www.hiskingdom.us</a:t>
            </a:r>
            <a:r>
              <a:rPr lang="en" sz="2400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54" name="Google Shape;354;p35"/>
          <p:cNvSpPr/>
          <p:nvPr/>
        </p:nvSpPr>
        <p:spPr>
          <a:xfrm>
            <a:off x="5089525" y="1230488"/>
            <a:ext cx="35325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Place your screenshot here</a:t>
            </a:r>
            <a:endParaRPr sz="1000" dirty="0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355" name="Google Shape;355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dirty="0"/>
          </a:p>
        </p:txBody>
      </p:sp>
      <p:sp>
        <p:nvSpPr>
          <p:cNvPr id="356" name="Google Shape;356;p35"/>
          <p:cNvSpPr txBox="1">
            <a:spLocks noGrp="1"/>
          </p:cNvSpPr>
          <p:nvPr>
            <p:ph type="title"/>
          </p:nvPr>
        </p:nvSpPr>
        <p:spPr>
          <a:xfrm>
            <a:off x="306400" y="481050"/>
            <a:ext cx="3815700" cy="74943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C000"/>
                </a:solidFill>
              </a:rPr>
              <a:t>His Kingdom and Us</a:t>
            </a:r>
            <a:endParaRPr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9525" y="1230488"/>
            <a:ext cx="3532500" cy="2255700"/>
          </a:xfrm>
          <a:prstGeom prst="rect">
            <a:avLst/>
          </a:prstGeom>
        </p:spPr>
      </p:pic>
      <p:grpSp>
        <p:nvGrpSpPr>
          <p:cNvPr id="8" name="Google Shape;485;p39"/>
          <p:cNvGrpSpPr/>
          <p:nvPr/>
        </p:nvGrpSpPr>
        <p:grpSpPr>
          <a:xfrm>
            <a:off x="6618448" y="514350"/>
            <a:ext cx="497262" cy="394380"/>
            <a:chOff x="4601275" y="1702875"/>
            <a:chExt cx="471400" cy="289450"/>
          </a:xfrm>
        </p:grpSpPr>
        <p:sp>
          <p:nvSpPr>
            <p:cNvPr id="9" name="Google Shape;486;p39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" name="Google Shape;487;p39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Google Shape;488;p39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Google Shape;489;p39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Google Shape;490;p39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29174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362" name="Google Shape;362;p36"/>
          <p:cNvSpPr txBox="1">
            <a:spLocks noGrp="1"/>
          </p:cNvSpPr>
          <p:nvPr>
            <p:ph type="ctrTitle" idx="4294967295"/>
          </p:nvPr>
        </p:nvSpPr>
        <p:spPr>
          <a:xfrm>
            <a:off x="1788975" y="440350"/>
            <a:ext cx="66051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Thanks!</a:t>
            </a:r>
            <a:endParaRPr sz="7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3" name="Google Shape;363;p36"/>
          <p:cNvSpPr txBox="1">
            <a:spLocks noGrp="1"/>
          </p:cNvSpPr>
          <p:nvPr>
            <p:ph type="subTitle" idx="4294967295"/>
          </p:nvPr>
        </p:nvSpPr>
        <p:spPr>
          <a:xfrm>
            <a:off x="1788975" y="1639970"/>
            <a:ext cx="6605100" cy="315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bg1"/>
                </a:solidFill>
              </a:rPr>
              <a:t>ANY QUESTIONS?</a:t>
            </a:r>
            <a:endParaRPr sz="36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You can find me at</a:t>
            </a:r>
            <a:endParaRPr dirty="0"/>
          </a:p>
          <a:p>
            <a:pPr indent="-274320"/>
            <a:r>
              <a:rPr lang="en-US" dirty="0" smtClean="0"/>
              <a:t>Online: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www.morehouse.com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indent="-274320"/>
            <a:r>
              <a:rPr lang="en-US" dirty="0" smtClean="0"/>
              <a:t>Email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wmorehouse@gmail.com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indent="-274320"/>
            <a:r>
              <a:rPr lang="en-US" dirty="0" smtClean="0"/>
              <a:t>Cell</a:t>
            </a:r>
            <a:r>
              <a:rPr lang="en-US" dirty="0"/>
              <a:t>: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(585)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314-1144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Google Shape;415;p39"/>
          <p:cNvSpPr/>
          <p:nvPr/>
        </p:nvSpPr>
        <p:spPr>
          <a:xfrm>
            <a:off x="304800" y="666750"/>
            <a:ext cx="732281" cy="685800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09549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ctrTitle" idx="4294967295"/>
          </p:nvPr>
        </p:nvSpPr>
        <p:spPr>
          <a:xfrm>
            <a:off x="1788975" y="440350"/>
            <a:ext cx="66051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Hello!</a:t>
            </a:r>
            <a:endParaRPr sz="7200"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subTitle" idx="4294967295"/>
          </p:nvPr>
        </p:nvSpPr>
        <p:spPr>
          <a:xfrm>
            <a:off x="1788975" y="1639970"/>
            <a:ext cx="6605100" cy="315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This is Bill and Susan again </a:t>
            </a:r>
            <a:r>
              <a:rPr lang="en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" sz="3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en-US" dirty="0" smtClean="0"/>
              <a:t>Welcome back! We’re enjoying getting to know some of you better and are looking forward to our time together with </a:t>
            </a:r>
            <a:r>
              <a:rPr lang="en-US" smtClean="0"/>
              <a:t>all of you </a:t>
            </a:r>
            <a:r>
              <a:rPr lang="en-US" dirty="0" smtClean="0"/>
              <a:t>today.</a:t>
            </a:r>
            <a:endParaRPr dirty="0"/>
          </a:p>
        </p:txBody>
      </p:sp>
      <p:sp>
        <p:nvSpPr>
          <p:cNvPr id="113" name="Google Shape;113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00" y="565150"/>
            <a:ext cx="9652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08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Morning</a:t>
            </a:r>
            <a:br>
              <a:rPr lang="en-US" sz="3200" dirty="0" smtClean="0"/>
            </a:br>
            <a:r>
              <a:rPr lang="en-US" sz="3200" dirty="0" smtClean="0"/>
              <a:t>topics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7850" indent="-514350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lphaUcPeriod"/>
            </a:pPr>
            <a:r>
              <a:rPr lang="en-US" sz="2800" b="1" dirty="0"/>
              <a:t> </a:t>
            </a:r>
            <a:r>
              <a:rPr lang="en-US" sz="2800" dirty="0" smtClean="0"/>
              <a:t>Medical </a:t>
            </a:r>
            <a:r>
              <a:rPr lang="en-US" sz="2800" dirty="0"/>
              <a:t>practice as a mission</a:t>
            </a:r>
          </a:p>
          <a:p>
            <a:pPr marL="577850" indent="-514350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lphaUcPeriod"/>
            </a:pPr>
            <a:r>
              <a:rPr lang="en-US" sz="2800" b="1" dirty="0" smtClean="0"/>
              <a:t> </a:t>
            </a:r>
            <a:r>
              <a:rPr lang="en-US" sz="2800" dirty="0" smtClean="0"/>
              <a:t>Prayer </a:t>
            </a:r>
            <a:r>
              <a:rPr lang="en-US" sz="2800" dirty="0"/>
              <a:t>with patients</a:t>
            </a:r>
          </a:p>
          <a:p>
            <a:pPr marL="577850" indent="-514350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lphaUcPeriod"/>
            </a:pPr>
            <a:r>
              <a:rPr lang="en-US" sz="2800" b="1" dirty="0" smtClean="0"/>
              <a:t> </a:t>
            </a:r>
            <a:r>
              <a:rPr lang="en-US" sz="2800" dirty="0" smtClean="0"/>
              <a:t>Serving </a:t>
            </a:r>
            <a:r>
              <a:rPr lang="en-US" sz="2800" dirty="0"/>
              <a:t>the </a:t>
            </a:r>
            <a:r>
              <a:rPr lang="en-US" sz="2800" dirty="0" smtClean="0"/>
              <a:t>poor</a:t>
            </a:r>
          </a:p>
          <a:p>
            <a:pPr marL="577850" indent="-514350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lphaUcPeriod"/>
            </a:pPr>
            <a:r>
              <a:rPr lang="en-US" sz="2800" b="1" dirty="0" smtClean="0"/>
              <a:t> </a:t>
            </a:r>
            <a:r>
              <a:rPr lang="en-US" sz="2800" dirty="0" smtClean="0"/>
              <a:t>Community outreach</a:t>
            </a:r>
          </a:p>
          <a:p>
            <a:pPr marL="577850" indent="-514350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lphaUcPeriod"/>
            </a:pPr>
            <a:r>
              <a:rPr lang="en-US" sz="2800" b="1" dirty="0"/>
              <a:t> </a:t>
            </a:r>
            <a:r>
              <a:rPr lang="en-US" sz="2800" dirty="0" smtClean="0"/>
              <a:t>Mentoring students</a:t>
            </a:r>
          </a:p>
          <a:p>
            <a:pPr marL="577850" indent="-514350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lphaUcPeriod"/>
            </a:pPr>
            <a:r>
              <a:rPr lang="en-US" sz="2800" b="1" dirty="0"/>
              <a:t> </a:t>
            </a:r>
            <a:r>
              <a:rPr lang="en-US" sz="2800" dirty="0" smtClean="0"/>
              <a:t>Preparing </a:t>
            </a:r>
            <a:r>
              <a:rPr lang="en-US" sz="2800" dirty="0"/>
              <a:t>for </a:t>
            </a:r>
            <a:r>
              <a:rPr lang="en-US" sz="2800" dirty="0" smtClean="0"/>
              <a:t>retirement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06219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ctrTitle"/>
          </p:nvPr>
        </p:nvSpPr>
        <p:spPr>
          <a:xfrm>
            <a:off x="762000" y="2192950"/>
            <a:ext cx="75438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77850" indent="-5143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Medical practice as a mission</a:t>
            </a:r>
          </a:p>
        </p:txBody>
      </p:sp>
      <p:sp>
        <p:nvSpPr>
          <p:cNvPr id="126" name="Google Shape;126;p18"/>
          <p:cNvSpPr txBox="1">
            <a:spLocks noGrp="1"/>
          </p:cNvSpPr>
          <p:nvPr>
            <p:ph type="subTitle" idx="1"/>
          </p:nvPr>
        </p:nvSpPr>
        <p:spPr>
          <a:xfrm>
            <a:off x="1388250" y="2992455"/>
            <a:ext cx="63675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 smtClean="0"/>
              <a:t>God’s call to care for the afflicted, either before, during, or after medical training. Is it here or there or all over the place? Can we compartmentalize </a:t>
            </a:r>
            <a:r>
              <a:rPr lang="en" dirty="0"/>
              <a:t>or should we seek to </a:t>
            </a: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integrate </a:t>
            </a:r>
            <a:r>
              <a:rPr lang="en" dirty="0" smtClean="0">
                <a:solidFill>
                  <a:schemeClr val="bg1">
                    <a:lumMod val="50000"/>
                  </a:schemeClr>
                </a:solidFill>
              </a:rPr>
              <a:t>our faith?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4252525" y="706708"/>
            <a:ext cx="638950" cy="9570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rgbClr val="FFFFFF"/>
                </a:solidFill>
                <a:latin typeface="IBM Plex Sans Condensed"/>
              </a:rPr>
              <a:t>A</a:t>
            </a:r>
            <a:endParaRPr b="1" i="0" dirty="0">
              <a:ln>
                <a:noFill/>
              </a:ln>
              <a:solidFill>
                <a:srgbClr val="FFFFFF"/>
              </a:solidFill>
              <a:latin typeface="IBM Plex Sans Condense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43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sp>
        <p:nvSpPr>
          <p:cNvPr id="7" name="Google Shape;219;p27"/>
          <p:cNvSpPr txBox="1">
            <a:spLocks/>
          </p:cNvSpPr>
          <p:nvPr/>
        </p:nvSpPr>
        <p:spPr>
          <a:xfrm>
            <a:off x="0" y="4077800"/>
            <a:ext cx="9144000" cy="10656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9pPr>
          </a:lstStyle>
          <a:p>
            <a:pPr algn="ctr"/>
            <a:r>
              <a:rPr lang="en-US" dirty="0" smtClean="0"/>
              <a:t>Faith in Word and Deed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8347" y="590550"/>
            <a:ext cx="3096505" cy="310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2046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ctrTitle"/>
          </p:nvPr>
        </p:nvSpPr>
        <p:spPr>
          <a:xfrm>
            <a:off x="1388250" y="2192950"/>
            <a:ext cx="63675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77850" indent="-5143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Prayer with patients</a:t>
            </a:r>
          </a:p>
        </p:txBody>
      </p:sp>
      <p:sp>
        <p:nvSpPr>
          <p:cNvPr id="126" name="Google Shape;126;p18"/>
          <p:cNvSpPr txBox="1">
            <a:spLocks noGrp="1"/>
          </p:cNvSpPr>
          <p:nvPr>
            <p:ph type="subTitle" idx="1"/>
          </p:nvPr>
        </p:nvSpPr>
        <p:spPr>
          <a:xfrm>
            <a:off x="1388250" y="2992455"/>
            <a:ext cx="63675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Biopsychosocial medicine with spiritual dimension integrated.</a:t>
            </a:r>
          </a:p>
          <a:p>
            <a:pPr marL="0" lvl="0" indent="0"/>
            <a:r>
              <a:rPr lang="en" dirty="0" smtClean="0"/>
              <a:t>What about </a:t>
            </a:r>
            <a:r>
              <a:rPr lang="en" dirty="0" smtClean="0">
                <a:solidFill>
                  <a:schemeClr val="bg1">
                    <a:lumMod val="50000"/>
                  </a:schemeClr>
                </a:solidFill>
              </a:rPr>
              <a:t>faith-related </a:t>
            </a: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inquiry and </a:t>
            </a:r>
            <a:r>
              <a:rPr lang="en" dirty="0" smtClean="0">
                <a:solidFill>
                  <a:schemeClr val="bg1">
                    <a:lumMod val="50000"/>
                  </a:schemeClr>
                </a:solidFill>
              </a:rPr>
              <a:t>prayer? </a:t>
            </a:r>
            <a:r>
              <a:rPr lang="en" dirty="0" smtClean="0"/>
              <a:t>What do patients think? When and how should we get involved?</a:t>
            </a:r>
            <a:endParaRPr dirty="0"/>
          </a:p>
        </p:txBody>
      </p:sp>
      <p:sp>
        <p:nvSpPr>
          <p:cNvPr id="127" name="Google Shape;127;p18"/>
          <p:cNvSpPr/>
          <p:nvPr/>
        </p:nvSpPr>
        <p:spPr>
          <a:xfrm>
            <a:off x="4252525" y="706708"/>
            <a:ext cx="638950" cy="9570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rgbClr val="FFFFFF"/>
                </a:solidFill>
                <a:latin typeface="IBM Plex Sans Condensed"/>
              </a:rPr>
              <a:t>B</a:t>
            </a:r>
            <a:endParaRPr b="1" i="0" dirty="0">
              <a:ln>
                <a:noFill/>
              </a:ln>
              <a:solidFill>
                <a:srgbClr val="FFFFFF"/>
              </a:solidFill>
              <a:latin typeface="IBM Plex Sans Condense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140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sp>
        <p:nvSpPr>
          <p:cNvPr id="7" name="Google Shape;219;p27"/>
          <p:cNvSpPr txBox="1">
            <a:spLocks/>
          </p:cNvSpPr>
          <p:nvPr/>
        </p:nvSpPr>
        <p:spPr>
          <a:xfrm>
            <a:off x="0" y="4077800"/>
            <a:ext cx="9144000" cy="10656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 b="0" i="0" u="none" strike="noStrike" cap="none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9pPr>
          </a:lstStyle>
          <a:p>
            <a:pPr algn="ctr"/>
            <a:r>
              <a:rPr lang="en-US" dirty="0" smtClean="0"/>
              <a:t>Ask, seek, knock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285750"/>
            <a:ext cx="2805657" cy="340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715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ctrTitle"/>
          </p:nvPr>
        </p:nvSpPr>
        <p:spPr>
          <a:xfrm>
            <a:off x="1388250" y="2192950"/>
            <a:ext cx="63675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77850" indent="-5143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Serving the poor</a:t>
            </a:r>
          </a:p>
        </p:txBody>
      </p:sp>
      <p:sp>
        <p:nvSpPr>
          <p:cNvPr id="126" name="Google Shape;126;p18"/>
          <p:cNvSpPr txBox="1">
            <a:spLocks noGrp="1"/>
          </p:cNvSpPr>
          <p:nvPr>
            <p:ph type="subTitle" idx="1"/>
          </p:nvPr>
        </p:nvSpPr>
        <p:spPr>
          <a:xfrm>
            <a:off x="1388250" y="2992455"/>
            <a:ext cx="63675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Jesus’ attitude toward and relationship with those who “we will always have with us” – the poor. What should be our approach? </a:t>
            </a:r>
            <a:r>
              <a:rPr lang="en" dirty="0" smtClean="0">
                <a:solidFill>
                  <a:schemeClr val="bg1">
                    <a:lumMod val="50000"/>
                  </a:schemeClr>
                </a:solidFill>
              </a:rPr>
              <a:t>Who, when, where, and how?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4252525" y="706708"/>
            <a:ext cx="638950" cy="9570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rgbClr val="FFFFFF"/>
                </a:solidFill>
                <a:latin typeface="IBM Plex Sans Condensed"/>
              </a:rPr>
              <a:t>C</a:t>
            </a:r>
            <a:endParaRPr b="1" i="0" dirty="0">
              <a:ln>
                <a:noFill/>
              </a:ln>
              <a:solidFill>
                <a:srgbClr val="FFFFFF"/>
              </a:solidFill>
              <a:latin typeface="IBM Plex Sans Condense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/>
          <p:nvPr/>
        </p:nvSpPr>
        <p:spPr>
          <a:xfrm>
            <a:off x="764350" y="223300"/>
            <a:ext cx="7672388" cy="3654956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7"/>
          <p:cNvSpPr txBox="1">
            <a:spLocks noGrp="1"/>
          </p:cNvSpPr>
          <p:nvPr>
            <p:ph type="title" idx="4294967295"/>
          </p:nvPr>
        </p:nvSpPr>
        <p:spPr>
          <a:xfrm>
            <a:off x="0" y="4077800"/>
            <a:ext cx="9144000" cy="106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Here, there, or everywhere?</a:t>
            </a:r>
            <a:endParaRPr dirty="0"/>
          </a:p>
        </p:txBody>
      </p:sp>
      <p:sp>
        <p:nvSpPr>
          <p:cNvPr id="220" name="Google Shape;220;p27"/>
          <p:cNvSpPr/>
          <p:nvPr/>
        </p:nvSpPr>
        <p:spPr>
          <a:xfrm>
            <a:off x="1828800" y="855800"/>
            <a:ext cx="685800" cy="1902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574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smtClean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your office?</a:t>
            </a:r>
            <a:endParaRPr sz="800" dirty="0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221" name="Google Shape;221;p2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222" name="Google Shape;222;p27"/>
          <p:cNvSpPr/>
          <p:nvPr/>
        </p:nvSpPr>
        <p:spPr>
          <a:xfrm>
            <a:off x="1953887" y="1111854"/>
            <a:ext cx="143525" cy="19021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C8B1D8"/>
          </a:solidFill>
          <a:ln>
            <a:noFill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7"/>
          <p:cNvSpPr/>
          <p:nvPr/>
        </p:nvSpPr>
        <p:spPr>
          <a:xfrm>
            <a:off x="2362200" y="2444691"/>
            <a:ext cx="143525" cy="19021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C8B1D8"/>
          </a:solidFill>
          <a:ln>
            <a:noFill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7"/>
          <p:cNvSpPr/>
          <p:nvPr/>
        </p:nvSpPr>
        <p:spPr>
          <a:xfrm>
            <a:off x="4267200" y="1765889"/>
            <a:ext cx="143525" cy="19021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C8B1D8"/>
          </a:solidFill>
          <a:ln>
            <a:noFill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7"/>
          <p:cNvSpPr/>
          <p:nvPr/>
        </p:nvSpPr>
        <p:spPr>
          <a:xfrm>
            <a:off x="7543800" y="2380962"/>
            <a:ext cx="143525" cy="19021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C8B1D8"/>
          </a:solidFill>
          <a:ln>
            <a:noFill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7"/>
          <p:cNvSpPr/>
          <p:nvPr/>
        </p:nvSpPr>
        <p:spPr>
          <a:xfrm>
            <a:off x="5867400" y="1609406"/>
            <a:ext cx="143525" cy="19021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C8B1D8"/>
          </a:solidFill>
          <a:ln>
            <a:noFill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782325" y="2425294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DBB7FF"/>
                </a:solidFill>
                <a:latin typeface="+mn-lt"/>
              </a:rPr>
              <a:t>?</a:t>
            </a:r>
            <a:endParaRPr lang="en-US" sz="4400" b="1" dirty="0">
              <a:solidFill>
                <a:srgbClr val="DBB7FF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1381168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DBB7FF"/>
                </a:solidFill>
                <a:latin typeface="+mn-lt"/>
              </a:rPr>
              <a:t>?</a:t>
            </a:r>
            <a:endParaRPr lang="en-US" sz="4400" b="1" dirty="0">
              <a:solidFill>
                <a:srgbClr val="DBB7FF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2348865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DBB7FF"/>
                </a:solidFill>
                <a:latin typeface="+mn-lt"/>
              </a:rPr>
              <a:t>?</a:t>
            </a:r>
            <a:endParaRPr lang="en-US" sz="4400" b="1" dirty="0">
              <a:solidFill>
                <a:srgbClr val="DBB7FF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3800" y="1281337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DBB7FF"/>
                </a:solidFill>
                <a:latin typeface="+mn-lt"/>
              </a:rPr>
              <a:t>?</a:t>
            </a:r>
            <a:endParaRPr lang="en-US" sz="4400" b="1" dirty="0">
              <a:solidFill>
                <a:srgbClr val="DBB7FF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5912</TotalTime>
  <Words>446</Words>
  <Application>Microsoft Office PowerPoint</Application>
  <PresentationFormat>On-screen Show (16:9)</PresentationFormat>
  <Paragraphs>74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IBM Plex Sans Condensed SemiBold</vt:lpstr>
      <vt:lpstr>IBM Plex Sans Condensed</vt:lpstr>
      <vt:lpstr>Wingdings</vt:lpstr>
      <vt:lpstr>Edgar template</vt:lpstr>
      <vt:lpstr>FMHF Annual Retreat Serving God Through the Stages of our Lives   Dr. Bill Morehouse – September 21, 2019  </vt:lpstr>
      <vt:lpstr>Hello!</vt:lpstr>
      <vt:lpstr>2 Morning topics</vt:lpstr>
      <vt:lpstr>Medical practice as a mission</vt:lpstr>
      <vt:lpstr>Slide 5</vt:lpstr>
      <vt:lpstr>Prayer with patients</vt:lpstr>
      <vt:lpstr>Slide 7</vt:lpstr>
      <vt:lpstr>Serving the poor</vt:lpstr>
      <vt:lpstr>Here, there, or everywhere?</vt:lpstr>
      <vt:lpstr>Community outreach</vt:lpstr>
      <vt:lpstr>Slide 11</vt:lpstr>
      <vt:lpstr>Mentoring students</vt:lpstr>
      <vt:lpstr>Slide 13</vt:lpstr>
      <vt:lpstr>Preparing for retirement</vt:lpstr>
      <vt:lpstr>Slide 15</vt:lpstr>
      <vt:lpstr>Small Discussion Groups</vt:lpstr>
      <vt:lpstr>His Kingdom and Us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Bill</dc:creator>
  <cp:lastModifiedBy>BillM</cp:lastModifiedBy>
  <cp:revision>22</cp:revision>
  <cp:lastPrinted>2019-09-02T14:29:02Z</cp:lastPrinted>
  <dcterms:modified xsi:type="dcterms:W3CDTF">2019-09-19T23:52:56Z</dcterms:modified>
</cp:coreProperties>
</file>